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1127" r:id="rId2"/>
    <p:sldId id="287" r:id="rId3"/>
    <p:sldId id="288" r:id="rId4"/>
    <p:sldId id="257" r:id="rId5"/>
    <p:sldId id="1180" r:id="rId6"/>
    <p:sldId id="1147" r:id="rId7"/>
    <p:sldId id="1182" r:id="rId8"/>
    <p:sldId id="1183" r:id="rId9"/>
    <p:sldId id="1184" r:id="rId10"/>
    <p:sldId id="1185" r:id="rId11"/>
    <p:sldId id="1186" r:id="rId12"/>
    <p:sldId id="1148" r:id="rId13"/>
    <p:sldId id="1181" r:id="rId14"/>
    <p:sldId id="1187" r:id="rId15"/>
    <p:sldId id="1189" r:id="rId16"/>
    <p:sldId id="1188" r:id="rId17"/>
    <p:sldId id="1190" r:id="rId18"/>
    <p:sldId id="1192" r:id="rId19"/>
    <p:sldId id="1193" r:id="rId20"/>
    <p:sldId id="1194" r:id="rId21"/>
    <p:sldId id="1195" r:id="rId22"/>
    <p:sldId id="1196" r:id="rId23"/>
    <p:sldId id="1197" r:id="rId24"/>
    <p:sldId id="1199" r:id="rId25"/>
    <p:sldId id="1200" r:id="rId26"/>
    <p:sldId id="1201" r:id="rId27"/>
    <p:sldId id="1202" r:id="rId28"/>
    <p:sldId id="1203" r:id="rId29"/>
    <p:sldId id="1204" r:id="rId30"/>
    <p:sldId id="1205" r:id="rId31"/>
    <p:sldId id="1206" r:id="rId32"/>
    <p:sldId id="1207" r:id="rId33"/>
    <p:sldId id="1208" r:id="rId34"/>
    <p:sldId id="1209" r:id="rId35"/>
    <p:sldId id="1210" r:id="rId36"/>
    <p:sldId id="1211" r:id="rId37"/>
    <p:sldId id="1212" r:id="rId38"/>
    <p:sldId id="1213" r:id="rId39"/>
    <p:sldId id="1214" r:id="rId40"/>
    <p:sldId id="1215" r:id="rId41"/>
    <p:sldId id="1217" r:id="rId42"/>
    <p:sldId id="1216" r:id="rId43"/>
    <p:sldId id="1218" r:id="rId44"/>
    <p:sldId id="1219" r:id="rId45"/>
    <p:sldId id="1220" r:id="rId46"/>
    <p:sldId id="1221" r:id="rId47"/>
    <p:sldId id="1222" r:id="rId48"/>
    <p:sldId id="1223" r:id="rId49"/>
    <p:sldId id="1224" r:id="rId50"/>
    <p:sldId id="1225" r:id="rId51"/>
    <p:sldId id="1226" r:id="rId52"/>
    <p:sldId id="1227" r:id="rId53"/>
    <p:sldId id="1228" r:id="rId54"/>
    <p:sldId id="1229" r:id="rId55"/>
    <p:sldId id="1230" r:id="rId56"/>
    <p:sldId id="1231" r:id="rId57"/>
    <p:sldId id="1232" r:id="rId58"/>
    <p:sldId id="1233" r:id="rId59"/>
    <p:sldId id="1235" r:id="rId60"/>
    <p:sldId id="1234" r:id="rId61"/>
    <p:sldId id="1236" r:id="rId62"/>
    <p:sldId id="1237" r:id="rId63"/>
    <p:sldId id="1238" r:id="rId64"/>
    <p:sldId id="1239" r:id="rId65"/>
    <p:sldId id="1240" r:id="rId66"/>
    <p:sldId id="1241" r:id="rId67"/>
    <p:sldId id="1242" r:id="rId68"/>
    <p:sldId id="1126"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8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084BB70F-A6FD-458B-A03E-270004AC36C8}"/>
              </a:ext>
            </a:extLst>
          </p:cNvPr>
          <p:cNvSpPr>
            <a:spLocks noGrp="1"/>
          </p:cNvSpPr>
          <p:nvPr>
            <p:ph type="pic" sz="quarter" idx="10"/>
          </p:nvPr>
        </p:nvSpPr>
        <p:spPr>
          <a:xfrm>
            <a:off x="0" y="0"/>
            <a:ext cx="12192000" cy="6858000"/>
          </a:xfrm>
        </p:spPr>
        <p:txBody>
          <a:bodyPr/>
          <a:lstStyle/>
          <a:p>
            <a:endParaRPr lang="zh-CN" altLang="en-US"/>
          </a:p>
        </p:txBody>
      </p:sp>
    </p:spTree>
    <p:extLst>
      <p:ext uri="{BB962C8B-B14F-4D97-AF65-F5344CB8AC3E}">
        <p14:creationId xmlns:p14="http://schemas.microsoft.com/office/powerpoint/2010/main" val="760546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1536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25857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98501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366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Vertical Title and Text">
    <p:spTree>
      <p:nvGrpSpPr>
        <p:cNvPr id="1" name=""/>
        <p:cNvGrpSpPr/>
        <p:nvPr/>
      </p:nvGrpSpPr>
      <p:grpSpPr>
        <a:xfrm>
          <a:off x="0" y="0"/>
          <a:ext cx="0" cy="0"/>
          <a:chOff x="0" y="0"/>
          <a:chExt cx="0" cy="0"/>
        </a:xfrm>
      </p:grpSpPr>
      <p:sp>
        <p:nvSpPr>
          <p:cNvPr id="2" name="Picture Placeholder 7"/>
          <p:cNvSpPr>
            <a:spLocks noGrp="1"/>
          </p:cNvSpPr>
          <p:nvPr>
            <p:ph type="pic" sz="quarter" idx="10"/>
          </p:nvPr>
        </p:nvSpPr>
        <p:spPr>
          <a:xfrm>
            <a:off x="0" y="0"/>
            <a:ext cx="2438400" cy="6858000"/>
          </a:xfrm>
          <a:prstGeom prst="rect">
            <a:avLst/>
          </a:prstGeom>
          <a:solidFill>
            <a:schemeClr val="bg1">
              <a:lumMod val="95000"/>
            </a:schemeClr>
          </a:solidFill>
        </p:spPr>
        <p:txBody>
          <a:bodyPr/>
          <a:lstStyle/>
          <a:p>
            <a:endParaRPr lang="en-US"/>
          </a:p>
        </p:txBody>
      </p:sp>
      <p:sp>
        <p:nvSpPr>
          <p:cNvPr id="3" name="Rectangle 2"/>
          <p:cNvSpPr/>
          <p:nvPr userDrawn="1"/>
        </p:nvSpPr>
        <p:spPr>
          <a:xfrm>
            <a:off x="7924800" y="0"/>
            <a:ext cx="1828800" cy="2514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51625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内页">
    <p:bg>
      <p:bgPr>
        <a:solidFill>
          <a:srgbClr val="FAFAFA">
            <a:alpha val="92000"/>
          </a:srgbClr>
        </a:solidFill>
        <a:effectLst/>
      </p:bgPr>
    </p:bg>
    <p:spTree>
      <p:nvGrpSpPr>
        <p:cNvPr id="1" name=""/>
        <p:cNvGrpSpPr/>
        <p:nvPr/>
      </p:nvGrpSpPr>
      <p:grpSpPr>
        <a:xfrm>
          <a:off x="0" y="0"/>
          <a:ext cx="0" cy="0"/>
          <a:chOff x="0" y="0"/>
          <a:chExt cx="0" cy="0"/>
        </a:xfrm>
      </p:grpSpPr>
      <p:sp>
        <p:nvSpPr>
          <p:cNvPr id="2" name="矩形 1"/>
          <p:cNvSpPr/>
          <p:nvPr userDrawn="1"/>
        </p:nvSpPr>
        <p:spPr>
          <a:xfrm>
            <a:off x="0" y="160021"/>
            <a:ext cx="12192000" cy="6253135"/>
          </a:xfrm>
          <a:prstGeom prst="rect">
            <a:avLst/>
          </a:prstGeom>
          <a:solidFill>
            <a:schemeClr val="bg1"/>
          </a:solidFill>
          <a:ln>
            <a:noFill/>
          </a:ln>
          <a:effectLst>
            <a:outerShdw blurRad="393700" dist="177800" dir="5400000" algn="t"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
        <p:nvSpPr>
          <p:cNvPr id="8" name="灯片编号占位符 4"/>
          <p:cNvSpPr txBox="1">
            <a:spLocks/>
          </p:cNvSpPr>
          <p:nvPr userDrawn="1"/>
        </p:nvSpPr>
        <p:spPr>
          <a:xfrm>
            <a:off x="11635152" y="6478470"/>
            <a:ext cx="258083" cy="246221"/>
          </a:xfrm>
          <a:prstGeom prst="rect">
            <a:avLst/>
          </a:prstGeom>
          <a:noFill/>
        </p:spPr>
        <p:txBody>
          <a:bodyPr wrap="none" lIns="0" tIns="0" rIns="0" bIns="0" rtlCol="0" anchor="ctr">
            <a:spAutoFit/>
          </a:bodyPr>
          <a:lstStyle>
            <a:defPPr>
              <a:defRPr lang="zh-CN"/>
            </a:defPPr>
            <a:lvl1pPr marL="0" algn="r" defTabSz="914400" rtl="0" eaLnBrk="1" latinLnBrk="0" hangingPunct="1">
              <a:defRPr lang="en-US" altLang="zh-CN" sz="1400" kern="1200">
                <a:solidFill>
                  <a:schemeClr val="accent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B44C642-52FE-4436-9921-21EF1F32C57C}" type="slidenum">
              <a:rPr lang="zh-CN" altLang="en-US" sz="1600" smtClean="0">
                <a:solidFill>
                  <a:schemeClr val="accent3"/>
                </a:solidFill>
                <a:latin typeface="+mn-lt"/>
              </a:rPr>
              <a:pPr/>
              <a:t>‹#›</a:t>
            </a:fld>
            <a:endParaRPr lang="zh-CN" altLang="en-US" sz="1600">
              <a:solidFill>
                <a:schemeClr val="accent3"/>
              </a:solidFill>
              <a:latin typeface="+mn-lt"/>
            </a:endParaRPr>
          </a:p>
        </p:txBody>
      </p:sp>
      <p:sp>
        <p:nvSpPr>
          <p:cNvPr id="10" name="Line 28"/>
          <p:cNvSpPr>
            <a:spLocks noChangeShapeType="1"/>
          </p:cNvSpPr>
          <p:nvPr userDrawn="1"/>
        </p:nvSpPr>
        <p:spPr bwMode="auto">
          <a:xfrm flipH="1">
            <a:off x="11459303" y="6503525"/>
            <a:ext cx="115024" cy="196107"/>
          </a:xfrm>
          <a:prstGeom prst="line">
            <a:avLst/>
          </a:prstGeom>
          <a:noFill/>
          <a:ln w="6350"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12" name="文本框 11"/>
          <p:cNvSpPr txBox="1"/>
          <p:nvPr userDrawn="1"/>
        </p:nvSpPr>
        <p:spPr>
          <a:xfrm>
            <a:off x="341716" y="6516942"/>
            <a:ext cx="4634282" cy="169277"/>
          </a:xfrm>
          <a:prstGeom prst="rect">
            <a:avLst/>
          </a:prstGeom>
          <a:noFill/>
        </p:spPr>
        <p:txBody>
          <a:bodyPr vert="horz" wrap="none" lIns="0" tIns="0" rIns="0" bIns="0" rtlCol="0">
            <a:spAutoFit/>
          </a:bodyPr>
          <a:lstStyle/>
          <a:p>
            <a:r>
              <a:rPr lang="en-US" altLang="zh-CN" sz="1100" spc="300">
                <a:solidFill>
                  <a:schemeClr val="bg1">
                    <a:lumMod val="65000"/>
                  </a:schemeClr>
                </a:solidFill>
              </a:rPr>
              <a:t>SHANGHAI  OOOPIC  TECHNOLOGIES  CO.,LTD.</a:t>
            </a:r>
            <a:endParaRPr lang="zh-CN" altLang="en-US" sz="1100" spc="300">
              <a:solidFill>
                <a:schemeClr val="bg1">
                  <a:lumMod val="65000"/>
                </a:schemeClr>
              </a:solidFill>
            </a:endParaRPr>
          </a:p>
        </p:txBody>
      </p:sp>
      <p:sp>
        <p:nvSpPr>
          <p:cNvPr id="13" name="矩形 12"/>
          <p:cNvSpPr/>
          <p:nvPr userDrawn="1"/>
        </p:nvSpPr>
        <p:spPr>
          <a:xfrm>
            <a:off x="0" y="395947"/>
            <a:ext cx="103517" cy="51566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800"/>
          </a:p>
        </p:txBody>
      </p:sp>
    </p:spTree>
    <p:extLst>
      <p:ext uri="{BB962C8B-B14F-4D97-AF65-F5344CB8AC3E}">
        <p14:creationId xmlns:p14="http://schemas.microsoft.com/office/powerpoint/2010/main" val="1757574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09884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13594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4/21/2022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68828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41956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4/21/2022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48621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4/21/2022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54906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58874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3099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4/21/2022</a:t>
            </a:fld>
            <a:endParaRPr 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03673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rgbClr val="5877B6"/>
            </a:gs>
            <a:gs pos="0">
              <a:srgbClr val="465E96"/>
            </a:gs>
          </a:gsLst>
          <a:lin ang="0" scaled="0"/>
        </a:gradFill>
        <a:effectLst/>
      </p:bgPr>
    </p:bg>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D035236D-571F-4E36-8D43-B076A39B1BC9}"/>
              </a:ext>
            </a:extLst>
          </p:cNvPr>
          <p:cNvSpPr>
            <a:spLocks/>
          </p:cNvSpPr>
          <p:nvPr/>
        </p:nvSpPr>
        <p:spPr bwMode="auto">
          <a:xfrm>
            <a:off x="5295296" y="0"/>
            <a:ext cx="6896704" cy="6858000"/>
          </a:xfrm>
          <a:custGeom>
            <a:avLst/>
            <a:gdLst>
              <a:gd name="connsiteX0" fmla="*/ 0 w 5172528"/>
              <a:gd name="connsiteY0" fmla="*/ 0 h 5143500"/>
              <a:gd name="connsiteX1" fmla="*/ 5057233 w 5172528"/>
              <a:gd name="connsiteY1" fmla="*/ 0 h 5143500"/>
              <a:gd name="connsiteX2" fmla="*/ 5172528 w 5172528"/>
              <a:gd name="connsiteY2" fmla="*/ 0 h 5143500"/>
              <a:gd name="connsiteX3" fmla="*/ 5172528 w 5172528"/>
              <a:gd name="connsiteY3" fmla="*/ 5143500 h 5143500"/>
              <a:gd name="connsiteX4" fmla="*/ 5170060 w 5172528"/>
              <a:gd name="connsiteY4" fmla="*/ 5143500 h 5143500"/>
              <a:gd name="connsiteX5" fmla="*/ 2422279 w 5172528"/>
              <a:gd name="connsiteY5" fmla="*/ 5143500 h 5143500"/>
              <a:gd name="connsiteX6" fmla="*/ 2157109 w 5172528"/>
              <a:gd name="connsiteY6" fmla="*/ 4979789 h 5143500"/>
              <a:gd name="connsiteX7" fmla="*/ 1200711 w 5172528"/>
              <a:gd name="connsiteY7" fmla="*/ 4759524 h 5143500"/>
              <a:gd name="connsiteX8" fmla="*/ 378388 w 5172528"/>
              <a:gd name="connsiteY8" fmla="*/ 4271367 h 5143500"/>
              <a:gd name="connsiteX9" fmla="*/ 345614 w 5172528"/>
              <a:gd name="connsiteY9" fmla="*/ 3443883 h 5143500"/>
              <a:gd name="connsiteX10" fmla="*/ 768694 w 5172528"/>
              <a:gd name="connsiteY10" fmla="*/ 2702719 h 5143500"/>
              <a:gd name="connsiteX11" fmla="*/ 1194753 w 5172528"/>
              <a:gd name="connsiteY11" fmla="*/ 1163836 h 5143500"/>
              <a:gd name="connsiteX12" fmla="*/ 1188794 w 5172528"/>
              <a:gd name="connsiteY12" fmla="*/ 1151930 h 5143500"/>
              <a:gd name="connsiteX13" fmla="*/ 670372 w 5172528"/>
              <a:gd name="connsiteY13" fmla="*/ 514945 h 5143500"/>
              <a:gd name="connsiteX14" fmla="*/ 32774 w 5172528"/>
              <a:gd name="connsiteY14" fmla="*/ 32742 h 5143500"/>
              <a:gd name="connsiteX15" fmla="*/ 0 w 5172528"/>
              <a:gd name="connsiteY1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2528" h="5143500">
                <a:moveTo>
                  <a:pt x="0" y="0"/>
                </a:moveTo>
                <a:cubicBezTo>
                  <a:pt x="0" y="0"/>
                  <a:pt x="0" y="0"/>
                  <a:pt x="5057233" y="0"/>
                </a:cubicBezTo>
                <a:lnTo>
                  <a:pt x="5172528" y="0"/>
                </a:lnTo>
                <a:lnTo>
                  <a:pt x="5172528" y="5143500"/>
                </a:lnTo>
                <a:lnTo>
                  <a:pt x="5170060" y="5143500"/>
                </a:lnTo>
                <a:cubicBezTo>
                  <a:pt x="4777520" y="5143500"/>
                  <a:pt x="3992440" y="5143500"/>
                  <a:pt x="2422279" y="5143500"/>
                </a:cubicBezTo>
                <a:cubicBezTo>
                  <a:pt x="2344813" y="5080992"/>
                  <a:pt x="2255430" y="5024438"/>
                  <a:pt x="2157109" y="4979789"/>
                </a:cubicBezTo>
                <a:cubicBezTo>
                  <a:pt x="1859166" y="4845844"/>
                  <a:pt x="1522490" y="4827985"/>
                  <a:pt x="1200711" y="4759524"/>
                </a:cubicBezTo>
                <a:cubicBezTo>
                  <a:pt x="878933" y="4694039"/>
                  <a:pt x="542257" y="4557117"/>
                  <a:pt x="378388" y="4271367"/>
                </a:cubicBezTo>
                <a:cubicBezTo>
                  <a:pt x="235375" y="4024313"/>
                  <a:pt x="250273" y="3711774"/>
                  <a:pt x="345614" y="3443883"/>
                </a:cubicBezTo>
                <a:cubicBezTo>
                  <a:pt x="443936" y="3175992"/>
                  <a:pt x="610784" y="2940844"/>
                  <a:pt x="768694" y="2702719"/>
                </a:cubicBezTo>
                <a:cubicBezTo>
                  <a:pt x="1039822" y="2288977"/>
                  <a:pt x="1379477" y="1669852"/>
                  <a:pt x="1194753" y="1163836"/>
                </a:cubicBezTo>
                <a:cubicBezTo>
                  <a:pt x="1191773" y="1157883"/>
                  <a:pt x="1191773" y="1154906"/>
                  <a:pt x="1188794" y="1151930"/>
                </a:cubicBezTo>
                <a:cubicBezTo>
                  <a:pt x="1090472" y="895945"/>
                  <a:pt x="878933" y="684610"/>
                  <a:pt x="670372" y="514945"/>
                </a:cubicBezTo>
                <a:cubicBezTo>
                  <a:pt x="464792" y="348258"/>
                  <a:pt x="235375" y="205383"/>
                  <a:pt x="32774" y="32742"/>
                </a:cubicBezTo>
                <a:cubicBezTo>
                  <a:pt x="20856" y="20836"/>
                  <a:pt x="11918" y="1190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Open Sans"/>
              <a:ea typeface="+mn-ea"/>
              <a:cs typeface="+mn-cs"/>
            </a:endParaRPr>
          </a:p>
        </p:txBody>
      </p:sp>
      <p:pic>
        <p:nvPicPr>
          <p:cNvPr id="3" name="图形 2">
            <a:extLst>
              <a:ext uri="{FF2B5EF4-FFF2-40B4-BE49-F238E27FC236}">
                <a16:creationId xmlns:a16="http://schemas.microsoft.com/office/drawing/2014/main" id="{6B72358E-5066-44AE-966F-C4584C0B71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66060" y="727360"/>
            <a:ext cx="4557485" cy="5145085"/>
          </a:xfrm>
          <a:prstGeom prst="rect">
            <a:avLst/>
          </a:prstGeom>
        </p:spPr>
      </p:pic>
      <p:sp>
        <p:nvSpPr>
          <p:cNvPr id="14" name="TextBox 21">
            <a:extLst>
              <a:ext uri="{FF2B5EF4-FFF2-40B4-BE49-F238E27FC236}">
                <a16:creationId xmlns:a16="http://schemas.microsoft.com/office/drawing/2014/main" id="{2AACAD38-307E-4B9C-B067-BDDD4FE3A4E6}"/>
              </a:ext>
            </a:extLst>
          </p:cNvPr>
          <p:cNvSpPr txBox="1"/>
          <p:nvPr/>
        </p:nvSpPr>
        <p:spPr>
          <a:xfrm>
            <a:off x="1450265" y="2012235"/>
            <a:ext cx="3336198" cy="1200329"/>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项 目 </a:t>
            </a:r>
            <a:r>
              <a:rPr kumimoji="0" lang="en-US" altLang="zh-CN" sz="72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1</a:t>
            </a:r>
            <a:endParaRPr kumimoji="0" lang="id-ID" sz="72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sp>
        <p:nvSpPr>
          <p:cNvPr id="15" name="TextBox 21">
            <a:extLst>
              <a:ext uri="{FF2B5EF4-FFF2-40B4-BE49-F238E27FC236}">
                <a16:creationId xmlns:a16="http://schemas.microsoft.com/office/drawing/2014/main" id="{FCA8A889-F7F0-4C2F-9809-D0BE99891A69}"/>
              </a:ext>
            </a:extLst>
          </p:cNvPr>
          <p:cNvSpPr txBox="1"/>
          <p:nvPr/>
        </p:nvSpPr>
        <p:spPr>
          <a:xfrm>
            <a:off x="496328" y="3361991"/>
            <a:ext cx="5244072" cy="1323439"/>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Linux</a:t>
            </a:r>
            <a:r>
              <a:rPr kumimoji="0" lang="zh-CN" altLang="en-US"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操作系统的安装          </a:t>
            </a:r>
            <a:endParaRPr kumimoji="0" lang="en-US" altLang="zh-CN"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和基本配置</a:t>
            </a:r>
            <a:endParaRPr kumimoji="0" lang="id-ID" sz="40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90772870"/>
      </p:ext>
    </p:extLst>
  </p:cSld>
  <p:clrMapOvr>
    <a:masterClrMapping/>
  </p:clrMapOvr>
  <mc:AlternateContent xmlns:mc="http://schemas.openxmlformats.org/markup-compatibility/2006" xmlns:p14="http://schemas.microsoft.com/office/powerpoint/2010/main">
    <mc:Choice Requires="p14">
      <p:transition p14:dur="30" advClick="0" advTm="3000"/>
    </mc:Choice>
    <mc:Fallback xmlns="">
      <p:transition advClick="0"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7124700" y="275999"/>
            <a:ext cx="506730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Linux</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操作系统和</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Windows</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操作系统的故事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713727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1.2.3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为什么 </a:t>
            </a: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Windows</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服务器仍很普遍</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文本框 9">
            <a:extLst>
              <a:ext uri="{FF2B5EF4-FFF2-40B4-BE49-F238E27FC236}">
                <a16:creationId xmlns:a16="http://schemas.microsoft.com/office/drawing/2014/main" id="{5B7C12CB-5CC6-410E-87B0-B27579A925A7}"/>
              </a:ext>
            </a:extLst>
          </p:cNvPr>
          <p:cNvSpPr txBox="1"/>
          <p:nvPr/>
        </p:nvSpPr>
        <p:spPr>
          <a:xfrm>
            <a:off x="1441779" y="2127341"/>
            <a:ext cx="8321345" cy="864339"/>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1.Linux</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操作系统诞生时，</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Windows</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操作系统已经很“牛”</a:t>
            </a:r>
          </a:p>
          <a:p>
            <a:pPr marL="313055" marR="0" lvl="0" indent="0" algn="l" defTabSz="914400" rtl="0" eaLnBrk="1" fontAlgn="auto" latinLnBrk="0" hangingPunct="1">
              <a:lnSpc>
                <a:spcPct val="100000"/>
              </a:lnSpc>
              <a:spcBef>
                <a:spcPts val="1675"/>
              </a:spcBef>
              <a:spcAft>
                <a:spcPts val="0"/>
              </a:spcAft>
              <a:buClrTx/>
              <a:buSzTx/>
              <a:buFontTx/>
              <a:buNone/>
              <a:tabLst/>
              <a:defRPr/>
            </a:pPr>
            <a:endParaRPr kumimoji="0" lang="zh-CN" altLang="en-US" sz="1800" b="0" i="0" u="none" strike="noStrike" kern="1200" cap="none" spc="40" normalizeH="0" baseline="0" noProof="0" dirty="0">
              <a:ln>
                <a:noFill/>
              </a:ln>
              <a:solidFill>
                <a:srgbClr val="00AEEF"/>
              </a:solidFill>
              <a:effectLst/>
              <a:uLnTx/>
              <a:uFillTx/>
              <a:latin typeface="宋体"/>
              <a:ea typeface="+mn-ea"/>
              <a:cs typeface="宋体"/>
            </a:endParaRPr>
          </a:p>
        </p:txBody>
      </p:sp>
      <p:sp>
        <p:nvSpPr>
          <p:cNvPr id="18" name="文本框 17">
            <a:extLst>
              <a:ext uri="{FF2B5EF4-FFF2-40B4-BE49-F238E27FC236}">
                <a16:creationId xmlns:a16="http://schemas.microsoft.com/office/drawing/2014/main" id="{59562D4D-1A48-4ED9-A6F9-3E4184CF4C06}"/>
              </a:ext>
            </a:extLst>
          </p:cNvPr>
          <p:cNvSpPr txBox="1"/>
          <p:nvPr/>
        </p:nvSpPr>
        <p:spPr>
          <a:xfrm>
            <a:off x="1441780" y="2691180"/>
            <a:ext cx="6096000" cy="864339"/>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2.Windows</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操作系统瞄准服务器市场，被</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Linux</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逆袭</a:t>
            </a:r>
          </a:p>
          <a:p>
            <a:pPr marL="313055" marR="0" lvl="0" indent="0" algn="l" defTabSz="914400" rtl="0" eaLnBrk="1" fontAlgn="auto" latinLnBrk="0" hangingPunct="1">
              <a:lnSpc>
                <a:spcPct val="100000"/>
              </a:lnSpc>
              <a:spcBef>
                <a:spcPts val="1675"/>
              </a:spcBef>
              <a:spcAft>
                <a:spcPts val="0"/>
              </a:spcAft>
              <a:buClrTx/>
              <a:buSzTx/>
              <a:buFontTx/>
              <a:buNone/>
              <a:tabLst/>
              <a:defRPr/>
            </a:pPr>
            <a:endParaRPr kumimoji="0" lang="zh-CN" altLang="en-US" sz="1800" b="0" i="0" u="none" strike="noStrike" kern="1200" cap="none" spc="40" normalizeH="0" baseline="0" noProof="0" dirty="0">
              <a:ln>
                <a:noFill/>
              </a:ln>
              <a:solidFill>
                <a:srgbClr val="00AEEF"/>
              </a:solidFill>
              <a:effectLst/>
              <a:uLnTx/>
              <a:uFillTx/>
              <a:latin typeface="宋体"/>
              <a:ea typeface="+mn-ea"/>
              <a:cs typeface="宋体"/>
            </a:endParaRPr>
          </a:p>
        </p:txBody>
      </p:sp>
      <p:sp>
        <p:nvSpPr>
          <p:cNvPr id="19" name="文本框 18">
            <a:extLst>
              <a:ext uri="{FF2B5EF4-FFF2-40B4-BE49-F238E27FC236}">
                <a16:creationId xmlns:a16="http://schemas.microsoft.com/office/drawing/2014/main" id="{934812D4-D05C-41FB-8713-E18C96968F95}"/>
              </a:ext>
            </a:extLst>
          </p:cNvPr>
          <p:cNvSpPr txBox="1"/>
          <p:nvPr/>
        </p:nvSpPr>
        <p:spPr>
          <a:xfrm>
            <a:off x="1441780" y="3190629"/>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3.Linux</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操作系统试图占领桌面市场</a:t>
            </a:r>
            <a:r>
              <a:rPr kumimoji="0" lang="zh-CN" altLang="en-US" sz="1800" b="0" i="0" u="none" strike="noStrike" kern="1200" cap="none" spc="-645" normalizeH="0" baseline="0" noProof="0" dirty="0">
                <a:ln>
                  <a:noFill/>
                </a:ln>
                <a:solidFill>
                  <a:srgbClr val="00AEEF"/>
                </a:solidFill>
                <a:effectLst/>
                <a:uLnTx/>
                <a:uFillTx/>
                <a:latin typeface="宋体"/>
                <a:ea typeface="+mn-ea"/>
                <a:cs typeface="宋体"/>
              </a:rPr>
              <a:t>，</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却最终失</a:t>
            </a:r>
            <a:r>
              <a:rPr kumimoji="0" lang="zh-CN" altLang="en-US" sz="1800" b="0" i="0" u="none" strike="noStrike" kern="1200" cap="none" spc="15" normalizeH="0" baseline="0" noProof="0" dirty="0">
                <a:ln>
                  <a:noFill/>
                </a:ln>
                <a:solidFill>
                  <a:srgbClr val="00AEEF"/>
                </a:solidFill>
                <a:effectLst/>
                <a:uLnTx/>
                <a:uFillTx/>
                <a:latin typeface="宋体"/>
                <a:ea typeface="+mn-ea"/>
                <a:cs typeface="宋体"/>
              </a:rPr>
              <a:t>利</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4" name="文本框 13">
            <a:extLst>
              <a:ext uri="{FF2B5EF4-FFF2-40B4-BE49-F238E27FC236}">
                <a16:creationId xmlns:a16="http://schemas.microsoft.com/office/drawing/2014/main" id="{50A867FF-3C3A-41D9-BF96-DDDD766366B7}"/>
              </a:ext>
            </a:extLst>
          </p:cNvPr>
          <p:cNvSpPr txBox="1"/>
          <p:nvPr/>
        </p:nvSpPr>
        <p:spPr>
          <a:xfrm>
            <a:off x="1441779" y="3754468"/>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4.</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微软开始了霸权之战</a:t>
            </a:r>
            <a:r>
              <a:rPr kumimoji="0" lang="zh-CN" altLang="en-US" sz="1800" b="0" i="0" u="none" strike="noStrike" kern="1200" cap="none" spc="-645" normalizeH="0" baseline="0" noProof="0" dirty="0">
                <a:ln>
                  <a:noFill/>
                </a:ln>
                <a:solidFill>
                  <a:srgbClr val="00AEEF"/>
                </a:solidFill>
                <a:effectLst/>
                <a:uLnTx/>
                <a:uFillTx/>
                <a:latin typeface="宋体"/>
                <a:ea typeface="+mn-ea"/>
                <a:cs typeface="宋体"/>
              </a:rPr>
              <a:t>， </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但还是输掉了互联</a:t>
            </a:r>
            <a:r>
              <a:rPr kumimoji="0" lang="zh-CN" altLang="en-US" sz="1800" b="0" i="0" u="none" strike="noStrike" kern="1200" cap="none" spc="15" normalizeH="0" baseline="0" noProof="0" dirty="0">
                <a:ln>
                  <a:noFill/>
                </a:ln>
                <a:solidFill>
                  <a:srgbClr val="00AEEF"/>
                </a:solidFill>
                <a:effectLst/>
                <a:uLnTx/>
                <a:uFillTx/>
                <a:latin typeface="宋体"/>
                <a:ea typeface="+mn-ea"/>
                <a:cs typeface="宋体"/>
              </a:rPr>
              <a:t>网</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6" name="文本框 15">
            <a:extLst>
              <a:ext uri="{FF2B5EF4-FFF2-40B4-BE49-F238E27FC236}">
                <a16:creationId xmlns:a16="http://schemas.microsoft.com/office/drawing/2014/main" id="{FEC11024-51C1-4C23-99BA-4F0DC6D0961E}"/>
              </a:ext>
            </a:extLst>
          </p:cNvPr>
          <p:cNvSpPr txBox="1"/>
          <p:nvPr/>
        </p:nvSpPr>
        <p:spPr>
          <a:xfrm>
            <a:off x="1441778" y="4318307"/>
            <a:ext cx="6808371"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5.</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谷歌公司和亚马逊公司彻底让</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Linux</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体系打败</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Windows</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体系</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
        <p:nvSpPr>
          <p:cNvPr id="21" name="文本框 20">
            <a:extLst>
              <a:ext uri="{FF2B5EF4-FFF2-40B4-BE49-F238E27FC236}">
                <a16:creationId xmlns:a16="http://schemas.microsoft.com/office/drawing/2014/main" id="{DAAB7864-6076-48F9-ACC8-A1A8641933B6}"/>
              </a:ext>
            </a:extLst>
          </p:cNvPr>
          <p:cNvSpPr txBox="1"/>
          <p:nvPr/>
        </p:nvSpPr>
        <p:spPr>
          <a:xfrm>
            <a:off x="1441778" y="4880836"/>
            <a:ext cx="6808371"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6.</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 </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Linux</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操作系统赢在了最后</a:t>
            </a:r>
          </a:p>
        </p:txBody>
      </p:sp>
    </p:spTree>
    <p:extLst>
      <p:ext uri="{BB962C8B-B14F-4D97-AF65-F5344CB8AC3E}">
        <p14:creationId xmlns:p14="http://schemas.microsoft.com/office/powerpoint/2010/main" val="154010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28867"/>
          <a:stretch/>
        </p:blipFill>
        <p:spPr>
          <a:xfrm>
            <a:off x="2806520" y="1979676"/>
            <a:ext cx="6858000" cy="4878324"/>
          </a:xfrm>
          <a:prstGeom prst="rect">
            <a:avLst/>
          </a:prstGeom>
        </p:spPr>
      </p:pic>
      <p:sp>
        <p:nvSpPr>
          <p:cNvPr id="11" name="矩形 10">
            <a:extLst>
              <a:ext uri="{FF2B5EF4-FFF2-40B4-BE49-F238E27FC236}">
                <a16:creationId xmlns:a16="http://schemas.microsoft.com/office/drawing/2014/main" id="{F1D77C0F-FCD1-4F00-AB87-1DC6DAEC9899}"/>
              </a:ext>
            </a:extLst>
          </p:cNvPr>
          <p:cNvSpPr/>
          <p:nvPr/>
        </p:nvSpPr>
        <p:spPr>
          <a:xfrm>
            <a:off x="4476960" y="259726"/>
            <a:ext cx="7715040" cy="253551"/>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71773" y="143945"/>
            <a:ext cx="4066819" cy="369332"/>
          </a:xfrm>
          <a:prstGeom prst="rect">
            <a:avLst/>
          </a:prstGeom>
        </p:spPr>
        <p:txBody>
          <a:bodyPr wrap="non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.4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选择适合的</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Linux</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发行版</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7" name="TextBox 53"/>
          <p:cNvSpPr txBox="1"/>
          <p:nvPr/>
        </p:nvSpPr>
        <p:spPr>
          <a:xfrm>
            <a:off x="1136978" y="1605026"/>
            <a:ext cx="9606533" cy="1617751"/>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rPr>
              <a:t>具有较大影响力的</a:t>
            </a:r>
            <a:r>
              <a:rPr kumimoji="0" lang="en-US" altLang="zh-CN" sz="1800" b="0" i="0" u="none" strike="noStrike" kern="1200" cap="none" spc="0" normalizeH="0" baseline="0" noProof="0" dirty="0" err="1">
                <a:ln>
                  <a:noFill/>
                </a:ln>
                <a:solidFill>
                  <a:srgbClr val="7030A0"/>
                </a:solidFill>
                <a:effectLst/>
                <a:uLnTx/>
                <a:uFillTx/>
                <a:latin typeface="微软雅黑" panose="020B0503020204020204" pitchFamily="34" charset="-122"/>
                <a:ea typeface="微软雅黑" panose="020B0503020204020204" pitchFamily="34" charset="-122"/>
                <a:cs typeface="+mn-cs"/>
              </a:rPr>
              <a:t>Redhat</a:t>
            </a:r>
            <a:r>
              <a:rPr kumimoji="0" lang="en-US" altLang="zh-CN" sz="1800" b="0"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rPr>
              <a:t> Linux</a:t>
            </a:r>
            <a:r>
              <a:rPr kumimoji="0" lang="zh-CN" altLang="en-US" sz="1800" b="0"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rPr>
              <a:t>及其衍生版本</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a:t>
            </a:r>
            <a:endParaRPr kumimoji="0" lang="en-US" altLang="zh-CN" sz="1800" b="0" i="0" u="none" strike="noStrike" kern="1200" cap="none" spc="0" normalizeH="0" baseline="0" noProof="0" dirty="0">
              <a:ln>
                <a:noFill/>
              </a:ln>
              <a:solidFill>
                <a:srgbClr val="7030A0"/>
              </a:solidFill>
              <a:effectLst/>
              <a:uLnTx/>
              <a:uFillTx/>
              <a:latin typeface="Open Sans"/>
              <a:ea typeface="+mn-ea"/>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最受好评的企业级系统</a:t>
            </a:r>
            <a:r>
              <a:rPr kumimoji="0" lang="en-US" altLang="zh-CN" sz="1800" b="0" i="0" u="none" strike="noStrike" kern="1200" cap="none" spc="0" normalizeH="0" baseline="0" noProof="0" dirty="0">
                <a:ln>
                  <a:noFill/>
                </a:ln>
                <a:solidFill>
                  <a:srgbClr val="7030A0"/>
                </a:solidFill>
                <a:effectLst/>
                <a:uLnTx/>
                <a:uFillTx/>
                <a:latin typeface="Open Sans"/>
                <a:ea typeface="+mn-ea"/>
                <a:cs typeface="+mn-cs"/>
              </a:rPr>
              <a:t>RHEL/SLE</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a:t>
            </a:r>
            <a:endParaRPr kumimoji="0" lang="en-US" altLang="zh-CN" sz="1800" b="0" i="0" u="none" strike="noStrike" kern="1200" cap="none" spc="0" normalizeH="0" baseline="0" noProof="0" dirty="0">
              <a:ln>
                <a:noFill/>
              </a:ln>
              <a:solidFill>
                <a:srgbClr val="7030A0"/>
              </a:solidFill>
              <a:effectLst/>
              <a:uLnTx/>
              <a:uFillTx/>
              <a:latin typeface="Open Sans"/>
              <a:ea typeface="+mn-ea"/>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好用的服务器操作系统</a:t>
            </a:r>
            <a:r>
              <a:rPr kumimoji="0" lang="en-US" altLang="zh-CN" sz="1800" b="0" i="0" u="none" strike="noStrike" kern="1200" cap="none" spc="0" normalizeH="0" baseline="0" noProof="0" dirty="0">
                <a:ln>
                  <a:noFill/>
                </a:ln>
                <a:solidFill>
                  <a:srgbClr val="7030A0"/>
                </a:solidFill>
                <a:effectLst/>
                <a:uLnTx/>
                <a:uFillTx/>
                <a:latin typeface="Open Sans"/>
                <a:ea typeface="+mn-ea"/>
                <a:cs typeface="+mn-cs"/>
              </a:rPr>
              <a:t>Debian Linux</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a:t>
            </a:r>
            <a:r>
              <a:rPr kumimoji="0" lang="en-US" altLang="zh-CN" sz="1800" b="0" i="0" u="none" strike="noStrike" kern="1200" cap="none" spc="0" normalizeH="0" baseline="0" noProof="0" dirty="0">
                <a:ln>
                  <a:noFill/>
                </a:ln>
                <a:solidFill>
                  <a:srgbClr val="7030A0"/>
                </a:solidFill>
                <a:effectLst/>
                <a:uLnTx/>
                <a:uFillTx/>
                <a:latin typeface="Open Sans"/>
                <a:ea typeface="+mn-ea"/>
                <a:cs typeface="+mn-cs"/>
              </a:rPr>
              <a:t>CentOS</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 </a:t>
            </a:r>
            <a:r>
              <a:rPr kumimoji="0" lang="en-US" altLang="zh-CN" sz="1800" b="0" i="0" u="none" strike="noStrike" kern="1200" cap="none" spc="0" normalizeH="0" baseline="0" noProof="0" dirty="0">
                <a:ln>
                  <a:noFill/>
                </a:ln>
                <a:solidFill>
                  <a:srgbClr val="7030A0"/>
                </a:solidFill>
                <a:effectLst/>
                <a:uLnTx/>
                <a:uFillTx/>
                <a:latin typeface="Open Sans"/>
                <a:ea typeface="+mn-ea"/>
                <a:cs typeface="+mn-cs"/>
              </a:rPr>
              <a:t>Linux</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a:t>
            </a:r>
            <a:endParaRPr kumimoji="0" lang="en-US" altLang="zh-CN" sz="1800" b="0" i="0" u="none" strike="noStrike" kern="1200" cap="none" spc="0" normalizeH="0" baseline="0" noProof="0" dirty="0">
              <a:ln>
                <a:noFill/>
              </a:ln>
              <a:solidFill>
                <a:srgbClr val="7030A0"/>
              </a:solidFill>
              <a:effectLst/>
              <a:uLnTx/>
              <a:uFillTx/>
              <a:latin typeface="Open Sans"/>
              <a:ea typeface="+mn-ea"/>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较为流行的</a:t>
            </a:r>
            <a:r>
              <a:rPr kumimoji="0" lang="en-US" altLang="zh-CN" sz="1800" b="0" i="0" u="none" strike="noStrike" kern="1200" cap="none" spc="0" normalizeH="0" baseline="0" noProof="0" dirty="0">
                <a:ln>
                  <a:noFill/>
                </a:ln>
                <a:solidFill>
                  <a:srgbClr val="7030A0"/>
                </a:solidFill>
                <a:effectLst/>
                <a:uLnTx/>
                <a:uFillTx/>
                <a:latin typeface="Open Sans"/>
                <a:ea typeface="+mn-ea"/>
                <a:cs typeface="+mn-cs"/>
              </a:rPr>
              <a:t>Ubuntu</a:t>
            </a:r>
            <a:r>
              <a:rPr kumimoji="0" lang="zh-CN" altLang="en-US" sz="1800" b="0" i="0" u="none" strike="noStrike" kern="1200" cap="none" spc="0" normalizeH="0" baseline="0" noProof="0" dirty="0">
                <a:ln>
                  <a:noFill/>
                </a:ln>
                <a:solidFill>
                  <a:srgbClr val="7030A0"/>
                </a:solidFill>
                <a:effectLst/>
                <a:uLnTx/>
                <a:uFillTx/>
                <a:latin typeface="Open Sans"/>
                <a:ea typeface="+mn-ea"/>
                <a:cs typeface="+mn-cs"/>
              </a:rPr>
              <a:t>及其衍生版本。</a:t>
            </a:r>
            <a:endParaRPr kumimoji="0" lang="zh-CN" altLang="zh-CN" sz="1800" b="0" i="0" u="none" strike="noStrike" kern="1200" cap="none" spc="0" normalizeH="0" baseline="0" noProof="0" dirty="0">
              <a:ln>
                <a:noFill/>
              </a:ln>
              <a:solidFill>
                <a:srgbClr val="7030A0"/>
              </a:solidFill>
              <a:effectLst/>
              <a:uLnTx/>
              <a:uFillTx/>
              <a:latin typeface="Open Sans"/>
              <a:ea typeface="+mn-ea"/>
              <a:cs typeface="+mn-cs"/>
            </a:endParaRPr>
          </a:p>
        </p:txBody>
      </p:sp>
    </p:spTree>
    <p:extLst>
      <p:ext uri="{BB962C8B-B14F-4D97-AF65-F5344CB8AC3E}">
        <p14:creationId xmlns:p14="http://schemas.microsoft.com/office/powerpoint/2010/main" val="24020803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352D612-C567-4F59-B99B-74B394D67A8F}"/>
              </a:ext>
            </a:extLst>
          </p:cNvPr>
          <p:cNvSpPr/>
          <p:nvPr/>
        </p:nvSpPr>
        <p:spPr>
          <a:xfrm>
            <a:off x="0" y="2178639"/>
            <a:ext cx="12192000" cy="2997200"/>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6" name="TextBox 21">
            <a:extLst>
              <a:ext uri="{FF2B5EF4-FFF2-40B4-BE49-F238E27FC236}">
                <a16:creationId xmlns:a16="http://schemas.microsoft.com/office/drawing/2014/main" id="{8C930C76-4380-4F6B-BF54-0EB9C2A5BE2D}"/>
              </a:ext>
            </a:extLst>
          </p:cNvPr>
          <p:cNvSpPr txBox="1"/>
          <p:nvPr/>
        </p:nvSpPr>
        <p:spPr>
          <a:xfrm>
            <a:off x="1368425" y="3429000"/>
            <a:ext cx="9861550" cy="769441"/>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2  </a:t>
            </a: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在虚拟机上安装</a:t>
            </a: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CentOS Linux</a:t>
            </a:r>
            <a:endPar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645193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8" y="1880823"/>
            <a:ext cx="4158920" cy="2032288"/>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虚拟机</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(Virtual Machine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，ＶＭ</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指通过软件模拟的具有完整硬件系统功能的、 运行在一个 完全隔离环境中的完整计算机系统。</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虚拟机和</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VMware</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658186" y="3913111"/>
            <a:ext cx="4295238" cy="2197370"/>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7445504" y="6225017"/>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0070C0"/>
                </a:solidFill>
                <a:effectLst/>
                <a:uLnTx/>
                <a:uFillTx/>
                <a:latin typeface="FZHTK--GBK1-0"/>
                <a:ea typeface="+mn-ea"/>
                <a:cs typeface="+mn-cs"/>
              </a:rPr>
              <a:t>Vmware</a:t>
            </a: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 Workstation</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 工作界面</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4" name="图片 3">
            <a:extLst>
              <a:ext uri="{FF2B5EF4-FFF2-40B4-BE49-F238E27FC236}">
                <a16:creationId xmlns:a16="http://schemas.microsoft.com/office/drawing/2014/main" id="{07D65832-FFBB-4891-B588-56292778B08B}"/>
              </a:ext>
            </a:extLst>
          </p:cNvPr>
          <p:cNvPicPr>
            <a:picLocks noChangeAspect="1"/>
          </p:cNvPicPr>
          <p:nvPr/>
        </p:nvPicPr>
        <p:blipFill>
          <a:blip r:embed="rId3"/>
          <a:stretch>
            <a:fillRect/>
          </a:stretch>
        </p:blipFill>
        <p:spPr>
          <a:xfrm>
            <a:off x="1996009" y="4591490"/>
            <a:ext cx="3333333" cy="1390476"/>
          </a:xfrm>
          <a:prstGeom prst="rect">
            <a:avLst/>
          </a:prstGeom>
        </p:spPr>
      </p:pic>
      <p:sp>
        <p:nvSpPr>
          <p:cNvPr id="16" name="文本框 15">
            <a:extLst>
              <a:ext uri="{FF2B5EF4-FFF2-40B4-BE49-F238E27FC236}">
                <a16:creationId xmlns:a16="http://schemas.microsoft.com/office/drawing/2014/main" id="{802B7DF2-FD0A-4A75-B963-FDB42F8D2997}"/>
              </a:ext>
            </a:extLst>
          </p:cNvPr>
          <p:cNvSpPr txBox="1"/>
          <p:nvPr/>
        </p:nvSpPr>
        <p:spPr>
          <a:xfrm>
            <a:off x="2614926" y="6055740"/>
            <a:ext cx="18764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多虚拟机同时运</a:t>
            </a:r>
            <a:r>
              <a:rPr kumimoji="0" lang="zh-CN" altLang="en-US" sz="1600" b="0" i="0" u="none" strike="noStrike" kern="1200" cap="none" spc="25" normalizeH="0" baseline="0" noProof="0" dirty="0">
                <a:ln>
                  <a:noFill/>
                </a:ln>
                <a:solidFill>
                  <a:srgbClr val="0070C0"/>
                </a:solidFill>
                <a:effectLst/>
                <a:uLnTx/>
                <a:uFillTx/>
                <a:latin typeface="宋体"/>
                <a:ea typeface="+mn-ea"/>
                <a:cs typeface="宋体"/>
              </a:rPr>
              <a:t>行</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9" name="TextBox 53">
            <a:extLst>
              <a:ext uri="{FF2B5EF4-FFF2-40B4-BE49-F238E27FC236}">
                <a16:creationId xmlns:a16="http://schemas.microsoft.com/office/drawing/2014/main" id="{10434031-7E2D-4FB1-AC0B-02DC563E3E21}"/>
              </a:ext>
            </a:extLst>
          </p:cNvPr>
          <p:cNvSpPr txBox="1"/>
          <p:nvPr/>
        </p:nvSpPr>
        <p:spPr>
          <a:xfrm>
            <a:off x="6383502" y="1620212"/>
            <a:ext cx="4334820" cy="1992020"/>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Vmware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公司是一个虚拟机软件公司，提供服务器、 桌面虚拟化的解决方案。 它的产品可 以使你在一台机器上同时运行两个或更多的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Windows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Tree>
    <p:extLst>
      <p:ext uri="{BB962C8B-B14F-4D97-AF65-F5344CB8AC3E}">
        <p14:creationId xmlns:p14="http://schemas.microsoft.com/office/powerpoint/2010/main" val="2194494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270330" y="1628315"/>
            <a:ext cx="4158920" cy="366575"/>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创建新的虚拟机的具体步骤。</a:t>
            </a:r>
          </a:p>
        </p:txBody>
      </p:sp>
      <p:sp>
        <p:nvSpPr>
          <p:cNvPr id="11" name="矩形 10">
            <a:extLst>
              <a:ext uri="{FF2B5EF4-FFF2-40B4-BE49-F238E27FC236}">
                <a16:creationId xmlns:a16="http://schemas.microsoft.com/office/drawing/2014/main" id="{F1D77C0F-FCD1-4F00-AB87-1DC6DAEC9899}"/>
              </a:ext>
            </a:extLst>
          </p:cNvPr>
          <p:cNvSpPr/>
          <p:nvPr/>
        </p:nvSpPr>
        <p:spPr>
          <a:xfrm>
            <a:off x="2771775" y="275999"/>
            <a:ext cx="94202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.6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创建虚拟机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4" name="图片 3">
            <a:extLst>
              <a:ext uri="{FF2B5EF4-FFF2-40B4-BE49-F238E27FC236}">
                <a16:creationId xmlns:a16="http://schemas.microsoft.com/office/drawing/2014/main" id="{D90F1595-CE02-434D-B40E-D6E5B60FBB3C}"/>
              </a:ext>
            </a:extLst>
          </p:cNvPr>
          <p:cNvPicPr>
            <a:picLocks noChangeAspect="1"/>
          </p:cNvPicPr>
          <p:nvPr/>
        </p:nvPicPr>
        <p:blipFill>
          <a:blip r:embed="rId2"/>
          <a:stretch>
            <a:fillRect/>
          </a:stretch>
        </p:blipFill>
        <p:spPr>
          <a:xfrm>
            <a:off x="1190875" y="2356949"/>
            <a:ext cx="3651656" cy="3123809"/>
          </a:xfrm>
          <a:prstGeom prst="rect">
            <a:avLst/>
          </a:prstGeom>
        </p:spPr>
      </p:pic>
      <p:sp>
        <p:nvSpPr>
          <p:cNvPr id="18" name="文本框 17">
            <a:extLst>
              <a:ext uri="{FF2B5EF4-FFF2-40B4-BE49-F238E27FC236}">
                <a16:creationId xmlns:a16="http://schemas.microsoft.com/office/drawing/2014/main" id="{7C9BA889-2918-4D88-B281-B4340AEA7D5C}"/>
              </a:ext>
            </a:extLst>
          </p:cNvPr>
          <p:cNvSpPr txBox="1"/>
          <p:nvPr/>
        </p:nvSpPr>
        <p:spPr>
          <a:xfrm>
            <a:off x="1270330" y="5523596"/>
            <a:ext cx="29206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90"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a:t>
            </a:r>
            <a:r>
              <a:rPr kumimoji="0" lang="zh-CN" altLang="en-US" sz="1600" b="0" i="0" u="none" strike="noStrike" kern="1200" cap="none" spc="40"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”新建虚拟机向导</a:t>
            </a:r>
            <a:r>
              <a:rPr kumimoji="0" lang="zh-CN" altLang="en-US" sz="1600" b="0" i="0" u="none" strike="noStrike" kern="1200" cap="none" spc="-490"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  </a:t>
            </a:r>
            <a:r>
              <a:rPr kumimoji="0" lang="zh-CN" altLang="en-US" sz="1600" b="0" i="0" u="none" strike="noStrike" kern="1200" cap="none" spc="40"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对话</a:t>
            </a:r>
            <a:r>
              <a:rPr kumimoji="0" lang="zh-CN" altLang="en-US" sz="1600" b="0" i="0" u="none" strike="noStrike" kern="1200" cap="none" spc="25"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框</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AE162E11-B623-4F15-AC4D-4F9AC70CCA35}"/>
              </a:ext>
            </a:extLst>
          </p:cNvPr>
          <p:cNvPicPr>
            <a:picLocks noChangeAspect="1"/>
          </p:cNvPicPr>
          <p:nvPr/>
        </p:nvPicPr>
        <p:blipFill>
          <a:blip r:embed="rId3"/>
          <a:stretch>
            <a:fillRect/>
          </a:stretch>
        </p:blipFill>
        <p:spPr>
          <a:xfrm>
            <a:off x="6600825" y="2281976"/>
            <a:ext cx="3628571" cy="3123809"/>
          </a:xfrm>
          <a:prstGeom prst="rect">
            <a:avLst/>
          </a:prstGeom>
        </p:spPr>
      </p:pic>
      <p:sp>
        <p:nvSpPr>
          <p:cNvPr id="19" name="文本框 18">
            <a:extLst>
              <a:ext uri="{FF2B5EF4-FFF2-40B4-BE49-F238E27FC236}">
                <a16:creationId xmlns:a16="http://schemas.microsoft.com/office/drawing/2014/main" id="{71FEDAC2-B020-41B7-AAEA-D828240CA731}"/>
              </a:ext>
            </a:extLst>
          </p:cNvPr>
          <p:cNvSpPr txBox="1"/>
          <p:nvPr/>
        </p:nvSpPr>
        <p:spPr>
          <a:xfrm>
            <a:off x="7411975" y="5523596"/>
            <a:ext cx="29206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AEEF"/>
                </a:solidFill>
                <a:effectLst/>
                <a:uLnTx/>
                <a:uFillTx/>
                <a:latin typeface="微软雅黑" panose="020B0503020204020204" pitchFamily="34" charset="-122"/>
                <a:ea typeface="微软雅黑" panose="020B0503020204020204" pitchFamily="34" charset="-122"/>
                <a:cs typeface="宋体"/>
              </a:rPr>
              <a:t>设置安装来源</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769601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2771775" y="275999"/>
            <a:ext cx="94202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.6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创建虚拟机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4" name="图片 3">
            <a:extLst>
              <a:ext uri="{FF2B5EF4-FFF2-40B4-BE49-F238E27FC236}">
                <a16:creationId xmlns:a16="http://schemas.microsoft.com/office/drawing/2014/main" id="{D90F1595-CE02-434D-B40E-D6E5B60FBB3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2248" y="1261789"/>
            <a:ext cx="3644443" cy="3123809"/>
          </a:xfrm>
          <a:prstGeom prst="rect">
            <a:avLst/>
          </a:prstGeom>
        </p:spPr>
      </p:pic>
      <p:sp>
        <p:nvSpPr>
          <p:cNvPr id="18" name="文本框 17">
            <a:extLst>
              <a:ext uri="{FF2B5EF4-FFF2-40B4-BE49-F238E27FC236}">
                <a16:creationId xmlns:a16="http://schemas.microsoft.com/office/drawing/2014/main" id="{7C9BA889-2918-4D88-B281-B4340AEA7D5C}"/>
              </a:ext>
            </a:extLst>
          </p:cNvPr>
          <p:cNvSpPr txBox="1"/>
          <p:nvPr/>
        </p:nvSpPr>
        <p:spPr>
          <a:xfrm>
            <a:off x="1027122" y="4432711"/>
            <a:ext cx="29206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设置虚拟机名称和位</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置</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AE162E11-B623-4F15-AC4D-4F9AC70CCA3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76536" y="1867095"/>
            <a:ext cx="3625161" cy="3123809"/>
          </a:xfrm>
          <a:prstGeom prst="rect">
            <a:avLst/>
          </a:prstGeom>
        </p:spPr>
      </p:pic>
      <p:sp>
        <p:nvSpPr>
          <p:cNvPr id="19" name="文本框 18">
            <a:extLst>
              <a:ext uri="{FF2B5EF4-FFF2-40B4-BE49-F238E27FC236}">
                <a16:creationId xmlns:a16="http://schemas.microsoft.com/office/drawing/2014/main" id="{71FEDAC2-B020-41B7-AAEA-D828240CA731}"/>
              </a:ext>
            </a:extLst>
          </p:cNvPr>
          <p:cNvSpPr txBox="1"/>
          <p:nvPr/>
        </p:nvSpPr>
        <p:spPr>
          <a:xfrm>
            <a:off x="5095531" y="5112990"/>
            <a:ext cx="29206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指定磁盘容</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量</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C8DC30AD-D1DE-445A-BEB0-71347B81C836}"/>
              </a:ext>
            </a:extLst>
          </p:cNvPr>
          <p:cNvPicPr>
            <a:picLocks noChangeAspect="1"/>
          </p:cNvPicPr>
          <p:nvPr/>
        </p:nvPicPr>
        <p:blipFill>
          <a:blip r:embed="rId4"/>
          <a:stretch>
            <a:fillRect/>
          </a:stretch>
        </p:blipFill>
        <p:spPr>
          <a:xfrm>
            <a:off x="7830441" y="2595094"/>
            <a:ext cx="3899370" cy="3013924"/>
          </a:xfrm>
          <a:prstGeom prst="rect">
            <a:avLst/>
          </a:prstGeom>
        </p:spPr>
      </p:pic>
      <p:sp>
        <p:nvSpPr>
          <p:cNvPr id="14" name="文本框 13">
            <a:extLst>
              <a:ext uri="{FF2B5EF4-FFF2-40B4-BE49-F238E27FC236}">
                <a16:creationId xmlns:a16="http://schemas.microsoft.com/office/drawing/2014/main" id="{54BE7A8E-EDA9-4596-8101-7F4850D8C1B1}"/>
              </a:ext>
            </a:extLst>
          </p:cNvPr>
          <p:cNvSpPr txBox="1"/>
          <p:nvPr/>
        </p:nvSpPr>
        <p:spPr>
          <a:xfrm>
            <a:off x="8686456" y="5817840"/>
            <a:ext cx="29206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完成虚拟机创建</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3461383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03680" y="2208903"/>
            <a:ext cx="5051302" cy="2859565"/>
          </a:xfrm>
          <a:prstGeom prst="rect">
            <a:avLst/>
          </a:prstGeom>
          <a:noFill/>
        </p:spPr>
        <p:txBody>
          <a:bodyPr wrap="square" lIns="0" tIns="0" rIns="0" bIns="0"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调整分配给虚拟机的内存设置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调整虚拟机的磁盘设置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安装软件的选择</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基础模板＋附加软件</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安装时的安全设置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准备安装映像文件</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挂载镜像文件， 开始安装</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000500" y="275999"/>
            <a:ext cx="819150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.7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安装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1.7.1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安装前的准备工作</a:t>
            </a: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27708" y="1797575"/>
            <a:ext cx="3568841" cy="3224603"/>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6572252" y="5151775"/>
            <a:ext cx="40796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90" normalizeH="0" baseline="0" noProof="0" dirty="0">
                <a:ln>
                  <a:noFill/>
                </a:ln>
                <a:solidFill>
                  <a:srgbClr val="00AEEF"/>
                </a:solidFill>
                <a:effectLst/>
                <a:uLnTx/>
                <a:uFillTx/>
                <a:latin typeface="宋体"/>
                <a:ea typeface="+mn-ea"/>
                <a:cs typeface="宋体"/>
              </a:rPr>
              <a:t>“  </a:t>
            </a: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虚拟机设置</a:t>
            </a:r>
            <a:r>
              <a:rPr kumimoji="0" lang="zh-CN" altLang="en-US" sz="1600" b="0" i="0" u="none" strike="noStrike" kern="1200" cap="none" spc="-490" normalizeH="0" baseline="0" noProof="0" dirty="0">
                <a:ln>
                  <a:noFill/>
                </a:ln>
                <a:solidFill>
                  <a:srgbClr val="00AEEF"/>
                </a:solidFill>
                <a:effectLst/>
                <a:uLnTx/>
                <a:uFillTx/>
                <a:latin typeface="宋体"/>
                <a:ea typeface="+mn-ea"/>
                <a:cs typeface="宋体"/>
              </a:rPr>
              <a:t>”</a:t>
            </a: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对话</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框</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4" name="图片 3">
            <a:extLst>
              <a:ext uri="{FF2B5EF4-FFF2-40B4-BE49-F238E27FC236}">
                <a16:creationId xmlns:a16="http://schemas.microsoft.com/office/drawing/2014/main" id="{ED37F720-BFE5-4D28-98FC-1290FFEAB755}"/>
              </a:ext>
            </a:extLst>
          </p:cNvPr>
          <p:cNvPicPr>
            <a:picLocks noChangeAspect="1"/>
          </p:cNvPicPr>
          <p:nvPr/>
        </p:nvPicPr>
        <p:blipFill>
          <a:blip r:embed="rId3"/>
          <a:stretch>
            <a:fillRect/>
          </a:stretch>
        </p:blipFill>
        <p:spPr>
          <a:xfrm>
            <a:off x="1403680" y="4886791"/>
            <a:ext cx="3552299" cy="1623449"/>
          </a:xfrm>
          <a:prstGeom prst="rect">
            <a:avLst/>
          </a:prstGeom>
        </p:spPr>
      </p:pic>
      <p:sp>
        <p:nvSpPr>
          <p:cNvPr id="18" name="文本框 17">
            <a:extLst>
              <a:ext uri="{FF2B5EF4-FFF2-40B4-BE49-F238E27FC236}">
                <a16:creationId xmlns:a16="http://schemas.microsoft.com/office/drawing/2014/main" id="{872C6F5A-9205-4BCD-A483-7E966642A06D}"/>
              </a:ext>
            </a:extLst>
          </p:cNvPr>
          <p:cNvSpPr txBox="1"/>
          <p:nvPr/>
        </p:nvSpPr>
        <p:spPr>
          <a:xfrm>
            <a:off x="2106516" y="6212669"/>
            <a:ext cx="6096000" cy="369332"/>
          </a:xfrm>
          <a:prstGeom prst="rect">
            <a:avLst/>
          </a:prstGeom>
          <a:noFill/>
        </p:spPr>
        <p:txBody>
          <a:bodyPr wrap="square">
            <a:spAutoFit/>
          </a:bodyPr>
          <a:lstStyle/>
          <a:p>
            <a:pPr marL="1790064" marR="0" lvl="0" indent="0" algn="ctr" defTabSz="914400" rtl="0" eaLnBrk="1" fontAlgn="auto" latinLnBrk="0" hangingPunct="1">
              <a:lnSpc>
                <a:spcPct val="100000"/>
              </a:lnSpc>
              <a:spcBef>
                <a:spcPts val="125"/>
              </a:spcBef>
              <a:spcAft>
                <a:spcPts val="0"/>
              </a:spcAft>
              <a:buClrTx/>
              <a:buSzTx/>
              <a:buFontTx/>
              <a:buNone/>
              <a:tabLst>
                <a:tab pos="2371725" algn="l"/>
              </a:tabLst>
              <a:defRPr/>
            </a:pP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开始</a:t>
            </a: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CentOS Linux</a:t>
            </a:r>
            <a:r>
              <a:rPr kumimoji="0" lang="zh-CN" altLang="en-US" sz="1800" b="0" i="0" u="none" strike="noStrike" kern="1200" cap="none" spc="-490" normalizeH="0" baseline="0" noProof="0" dirty="0">
                <a:ln>
                  <a:noFill/>
                </a:ln>
                <a:solidFill>
                  <a:srgbClr val="00AEEF"/>
                </a:solidFill>
                <a:effectLst/>
                <a:uLnTx/>
                <a:uFillTx/>
                <a:latin typeface="宋体"/>
                <a:ea typeface="+mn-ea"/>
                <a:cs typeface="宋体"/>
              </a:rPr>
              <a:t>７</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Tree>
    <p:extLst>
      <p:ext uri="{BB962C8B-B14F-4D97-AF65-F5344CB8AC3E}">
        <p14:creationId xmlns:p14="http://schemas.microsoft.com/office/powerpoint/2010/main" val="1533164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520949" y="1926030"/>
            <a:ext cx="6435395" cy="1613070"/>
          </a:xfrm>
          <a:prstGeom prst="rect">
            <a:avLst/>
          </a:prstGeom>
          <a:noFill/>
        </p:spPr>
        <p:txBody>
          <a:bodyPr wrap="square" lIns="0" tIns="0" rIns="0" bIns="0" rtlCol="0">
            <a:spAutoFit/>
          </a:bodyPr>
          <a:lstStyle/>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选择安装过程中使用的语言</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设置安装信息摘要，单击对应图标进行设置， 开始安装</a:t>
            </a: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auto" latinLnBrk="0" hangingPunct="1">
              <a:lnSpc>
                <a:spcPct val="150000"/>
              </a:lnSpc>
              <a:spcBef>
                <a:spcPts val="0"/>
              </a:spcBef>
              <a:spcAft>
                <a:spcPts val="0"/>
              </a:spcAft>
              <a:buClrTx/>
              <a:buSzTx/>
              <a:buFontTx/>
              <a:buAutoNum type="arabicPeriod"/>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010025" y="275999"/>
            <a:ext cx="81819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.7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安装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1.7.2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安装步骤说明</a:t>
            </a:r>
          </a:p>
        </p:txBody>
      </p:sp>
      <p:sp>
        <p:nvSpPr>
          <p:cNvPr id="14" name="文本框 13">
            <a:extLst>
              <a:ext uri="{FF2B5EF4-FFF2-40B4-BE49-F238E27FC236}">
                <a16:creationId xmlns:a16="http://schemas.microsoft.com/office/drawing/2014/main" id="{38D4B5DE-B04F-488E-B517-ABAC06A1111F}"/>
              </a:ext>
            </a:extLst>
          </p:cNvPr>
          <p:cNvSpPr txBox="1"/>
          <p:nvPr/>
        </p:nvSpPr>
        <p:spPr>
          <a:xfrm>
            <a:off x="-219075" y="6182233"/>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选择安装过程中使用的语</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言</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pic>
        <p:nvPicPr>
          <p:cNvPr id="5" name="图片 4">
            <a:extLst>
              <a:ext uri="{FF2B5EF4-FFF2-40B4-BE49-F238E27FC236}">
                <a16:creationId xmlns:a16="http://schemas.microsoft.com/office/drawing/2014/main" id="{2FFE6343-C150-4931-A5BC-8A6AD0286107}"/>
              </a:ext>
            </a:extLst>
          </p:cNvPr>
          <p:cNvPicPr>
            <a:picLocks noChangeAspect="1"/>
          </p:cNvPicPr>
          <p:nvPr/>
        </p:nvPicPr>
        <p:blipFill>
          <a:blip r:embed="rId2"/>
          <a:stretch>
            <a:fillRect/>
          </a:stretch>
        </p:blipFill>
        <p:spPr>
          <a:xfrm>
            <a:off x="962025" y="3015571"/>
            <a:ext cx="4019048" cy="3009524"/>
          </a:xfrm>
          <a:prstGeom prst="rect">
            <a:avLst/>
          </a:prstGeom>
        </p:spPr>
      </p:pic>
      <p:pic>
        <p:nvPicPr>
          <p:cNvPr id="7" name="图片 6">
            <a:extLst>
              <a:ext uri="{FF2B5EF4-FFF2-40B4-BE49-F238E27FC236}">
                <a16:creationId xmlns:a16="http://schemas.microsoft.com/office/drawing/2014/main" id="{CFFE031C-69EE-44B8-B7CD-B90DAF27557F}"/>
              </a:ext>
            </a:extLst>
          </p:cNvPr>
          <p:cNvPicPr>
            <a:picLocks noChangeAspect="1"/>
          </p:cNvPicPr>
          <p:nvPr/>
        </p:nvPicPr>
        <p:blipFill>
          <a:blip r:embed="rId3"/>
          <a:stretch>
            <a:fillRect/>
          </a:stretch>
        </p:blipFill>
        <p:spPr>
          <a:xfrm>
            <a:off x="6547242" y="3015571"/>
            <a:ext cx="4123809" cy="3095238"/>
          </a:xfrm>
          <a:prstGeom prst="rect">
            <a:avLst/>
          </a:prstGeom>
        </p:spPr>
      </p:pic>
      <p:sp>
        <p:nvSpPr>
          <p:cNvPr id="16" name="文本框 15">
            <a:extLst>
              <a:ext uri="{FF2B5EF4-FFF2-40B4-BE49-F238E27FC236}">
                <a16:creationId xmlns:a16="http://schemas.microsoft.com/office/drawing/2014/main" id="{2D758C83-AA9F-4792-ADCC-0110D4699555}"/>
              </a:ext>
            </a:extLst>
          </p:cNvPr>
          <p:cNvSpPr txBox="1"/>
          <p:nvPr/>
        </p:nvSpPr>
        <p:spPr>
          <a:xfrm>
            <a:off x="6065971" y="6253424"/>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安装信息摘要</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spTree>
    <p:extLst>
      <p:ext uri="{BB962C8B-B14F-4D97-AF65-F5344CB8AC3E}">
        <p14:creationId xmlns:p14="http://schemas.microsoft.com/office/powerpoint/2010/main" val="260130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4010025" y="275999"/>
            <a:ext cx="81819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.7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安装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1.7.2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安装步骤说明</a:t>
            </a:r>
          </a:p>
        </p:txBody>
      </p:sp>
      <p:sp>
        <p:nvSpPr>
          <p:cNvPr id="14" name="文本框 13">
            <a:extLst>
              <a:ext uri="{FF2B5EF4-FFF2-40B4-BE49-F238E27FC236}">
                <a16:creationId xmlns:a16="http://schemas.microsoft.com/office/drawing/2014/main" id="{38D4B5DE-B04F-488E-B517-ABAC06A1111F}"/>
              </a:ext>
            </a:extLst>
          </p:cNvPr>
          <p:cNvSpPr txBox="1"/>
          <p:nvPr/>
        </p:nvSpPr>
        <p:spPr>
          <a:xfrm>
            <a:off x="0" y="4093811"/>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指定安装源</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6" name="文本框 15">
            <a:extLst>
              <a:ext uri="{FF2B5EF4-FFF2-40B4-BE49-F238E27FC236}">
                <a16:creationId xmlns:a16="http://schemas.microsoft.com/office/drawing/2014/main" id="{2D758C83-AA9F-4792-ADCC-0110D4699555}"/>
              </a:ext>
            </a:extLst>
          </p:cNvPr>
          <p:cNvSpPr txBox="1"/>
          <p:nvPr/>
        </p:nvSpPr>
        <p:spPr>
          <a:xfrm>
            <a:off x="3401347" y="4047540"/>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软件选择</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pic>
        <p:nvPicPr>
          <p:cNvPr id="3" name="图片 2">
            <a:extLst>
              <a:ext uri="{FF2B5EF4-FFF2-40B4-BE49-F238E27FC236}">
                <a16:creationId xmlns:a16="http://schemas.microsoft.com/office/drawing/2014/main" id="{8225B4F5-C985-45F5-8C9F-BD7F8ADD6A5D}"/>
              </a:ext>
            </a:extLst>
          </p:cNvPr>
          <p:cNvPicPr>
            <a:picLocks noChangeAspect="1"/>
          </p:cNvPicPr>
          <p:nvPr/>
        </p:nvPicPr>
        <p:blipFill>
          <a:blip r:embed="rId2"/>
          <a:stretch>
            <a:fillRect/>
          </a:stretch>
        </p:blipFill>
        <p:spPr>
          <a:xfrm>
            <a:off x="999030" y="1742502"/>
            <a:ext cx="2934795" cy="2203534"/>
          </a:xfrm>
          <a:prstGeom prst="rect">
            <a:avLst/>
          </a:prstGeom>
        </p:spPr>
      </p:pic>
      <p:pic>
        <p:nvPicPr>
          <p:cNvPr id="6" name="图片 5">
            <a:extLst>
              <a:ext uri="{FF2B5EF4-FFF2-40B4-BE49-F238E27FC236}">
                <a16:creationId xmlns:a16="http://schemas.microsoft.com/office/drawing/2014/main" id="{73B5FA18-8A4F-4E33-87D0-EC94D84714CB}"/>
              </a:ext>
            </a:extLst>
          </p:cNvPr>
          <p:cNvPicPr>
            <a:picLocks noChangeAspect="1"/>
          </p:cNvPicPr>
          <p:nvPr/>
        </p:nvPicPr>
        <p:blipFill>
          <a:blip r:embed="rId3"/>
          <a:stretch>
            <a:fillRect/>
          </a:stretch>
        </p:blipFill>
        <p:spPr>
          <a:xfrm>
            <a:off x="4305300" y="1742502"/>
            <a:ext cx="2921198" cy="2203534"/>
          </a:xfrm>
          <a:prstGeom prst="rect">
            <a:avLst/>
          </a:prstGeom>
        </p:spPr>
      </p:pic>
      <p:pic>
        <p:nvPicPr>
          <p:cNvPr id="10" name="图片 9">
            <a:extLst>
              <a:ext uri="{FF2B5EF4-FFF2-40B4-BE49-F238E27FC236}">
                <a16:creationId xmlns:a16="http://schemas.microsoft.com/office/drawing/2014/main" id="{4F77C4C4-97E9-4F3E-8B90-336418D7E6D6}"/>
              </a:ext>
            </a:extLst>
          </p:cNvPr>
          <p:cNvPicPr>
            <a:picLocks noChangeAspect="1"/>
          </p:cNvPicPr>
          <p:nvPr/>
        </p:nvPicPr>
        <p:blipFill>
          <a:blip r:embed="rId4"/>
          <a:stretch>
            <a:fillRect/>
          </a:stretch>
        </p:blipFill>
        <p:spPr>
          <a:xfrm>
            <a:off x="7880358" y="1742502"/>
            <a:ext cx="2866691" cy="2178073"/>
          </a:xfrm>
          <a:prstGeom prst="rect">
            <a:avLst/>
          </a:prstGeom>
        </p:spPr>
      </p:pic>
      <p:sp>
        <p:nvSpPr>
          <p:cNvPr id="20" name="文本框 19">
            <a:extLst>
              <a:ext uri="{FF2B5EF4-FFF2-40B4-BE49-F238E27FC236}">
                <a16:creationId xmlns:a16="http://schemas.microsoft.com/office/drawing/2014/main" id="{60A939CC-99A5-4662-874A-679B2FBDCC42}"/>
              </a:ext>
            </a:extLst>
          </p:cNvPr>
          <p:cNvSpPr txBox="1"/>
          <p:nvPr/>
        </p:nvSpPr>
        <p:spPr>
          <a:xfrm>
            <a:off x="8570026" y="4047540"/>
            <a:ext cx="148735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mn-cs"/>
              </a:rPr>
              <a:t>设置磁盘分区</a:t>
            </a:r>
          </a:p>
        </p:txBody>
      </p:sp>
      <p:pic>
        <p:nvPicPr>
          <p:cNvPr id="22" name="图片 21">
            <a:extLst>
              <a:ext uri="{FF2B5EF4-FFF2-40B4-BE49-F238E27FC236}">
                <a16:creationId xmlns:a16="http://schemas.microsoft.com/office/drawing/2014/main" id="{6B1098B3-5C64-4EF2-B00B-1965121E4C8B}"/>
              </a:ext>
            </a:extLst>
          </p:cNvPr>
          <p:cNvPicPr>
            <a:picLocks noChangeAspect="1"/>
          </p:cNvPicPr>
          <p:nvPr/>
        </p:nvPicPr>
        <p:blipFill>
          <a:blip r:embed="rId5"/>
          <a:stretch>
            <a:fillRect/>
          </a:stretch>
        </p:blipFill>
        <p:spPr>
          <a:xfrm>
            <a:off x="2801627" y="4460598"/>
            <a:ext cx="2599048" cy="1953647"/>
          </a:xfrm>
          <a:prstGeom prst="rect">
            <a:avLst/>
          </a:prstGeom>
        </p:spPr>
      </p:pic>
      <p:sp>
        <p:nvSpPr>
          <p:cNvPr id="24" name="文本框 23">
            <a:extLst>
              <a:ext uri="{FF2B5EF4-FFF2-40B4-BE49-F238E27FC236}">
                <a16:creationId xmlns:a16="http://schemas.microsoft.com/office/drawing/2014/main" id="{122CEC14-D222-453B-9A13-B91251529CB6}"/>
              </a:ext>
            </a:extLst>
          </p:cNvPr>
          <p:cNvSpPr txBox="1"/>
          <p:nvPr/>
        </p:nvSpPr>
        <p:spPr>
          <a:xfrm>
            <a:off x="3150652" y="6510023"/>
            <a:ext cx="6096000" cy="338554"/>
          </a:xfrm>
          <a:prstGeom prst="rect">
            <a:avLst/>
          </a:prstGeom>
          <a:noFill/>
        </p:spPr>
        <p:txBody>
          <a:bodyPr wrap="square">
            <a:spAutoFit/>
          </a:bodyPr>
          <a:lstStyle/>
          <a:p>
            <a:pPr marL="12700" marR="0" lvl="0" indent="0" algn="l" defTabSz="914400" rtl="0" eaLnBrk="1" fontAlgn="auto" latinLnBrk="0" hangingPunct="1">
              <a:lnSpc>
                <a:spcPct val="100000"/>
              </a:lnSpc>
              <a:spcBef>
                <a:spcPts val="125"/>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启</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用</a:t>
            </a:r>
            <a:r>
              <a:rPr kumimoji="0" lang="zh-CN" altLang="en-US" sz="1600" b="0" i="0" u="none" strike="noStrike" kern="1200" cap="none" spc="-280" normalizeH="0" baseline="0" noProof="0" dirty="0">
                <a:ln>
                  <a:noFill/>
                </a:ln>
                <a:solidFill>
                  <a:srgbClr val="00AEEF"/>
                </a:solidFill>
                <a:effectLst/>
                <a:uLnTx/>
                <a:uFillTx/>
                <a:latin typeface="宋体"/>
                <a:ea typeface="+mn-ea"/>
                <a:cs typeface="宋体"/>
              </a:rPr>
              <a:t> </a:t>
            </a:r>
            <a:r>
              <a:rPr kumimoji="0" lang="zh-CN" altLang="en-US" sz="1600" b="0" i="0" u="none" strike="noStrike" kern="1200" cap="none" spc="-229" normalizeH="0" baseline="0" noProof="0" dirty="0">
                <a:ln>
                  <a:noFill/>
                </a:ln>
                <a:solidFill>
                  <a:srgbClr val="00AEEF"/>
                </a:solidFill>
                <a:effectLst/>
                <a:uLnTx/>
                <a:uFillTx/>
                <a:latin typeface="宋体"/>
                <a:ea typeface="+mn-ea"/>
                <a:cs typeface="宋体"/>
              </a:rPr>
              <a:t>ＫＤＵＭＰ</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pic>
        <p:nvPicPr>
          <p:cNvPr id="26" name="图片 25">
            <a:extLst>
              <a:ext uri="{FF2B5EF4-FFF2-40B4-BE49-F238E27FC236}">
                <a16:creationId xmlns:a16="http://schemas.microsoft.com/office/drawing/2014/main" id="{84200ED1-C9F8-4D51-9580-C9A6490E7752}"/>
              </a:ext>
            </a:extLst>
          </p:cNvPr>
          <p:cNvPicPr>
            <a:picLocks noChangeAspect="1"/>
          </p:cNvPicPr>
          <p:nvPr/>
        </p:nvPicPr>
        <p:blipFill>
          <a:blip r:embed="rId6"/>
          <a:stretch>
            <a:fillRect/>
          </a:stretch>
        </p:blipFill>
        <p:spPr>
          <a:xfrm>
            <a:off x="6096000" y="4460598"/>
            <a:ext cx="2910781" cy="2178032"/>
          </a:xfrm>
          <a:prstGeom prst="rect">
            <a:avLst/>
          </a:prstGeom>
        </p:spPr>
      </p:pic>
      <p:sp>
        <p:nvSpPr>
          <p:cNvPr id="28" name="文本框 27">
            <a:extLst>
              <a:ext uri="{FF2B5EF4-FFF2-40B4-BE49-F238E27FC236}">
                <a16:creationId xmlns:a16="http://schemas.microsoft.com/office/drawing/2014/main" id="{C796D34C-93F8-4C1F-B234-BDDFBFAF6CDA}"/>
              </a:ext>
            </a:extLst>
          </p:cNvPr>
          <p:cNvSpPr txBox="1"/>
          <p:nvPr/>
        </p:nvSpPr>
        <p:spPr>
          <a:xfrm>
            <a:off x="6627303" y="6579038"/>
            <a:ext cx="19427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网络和主机名设</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置</a:t>
            </a:r>
            <a:endParaRPr kumimoji="0" lang="zh-CN" altLang="en-US" sz="1600" b="0" i="0" u="none" strike="noStrike" kern="1200" cap="none" spc="0" normalizeH="0" baseline="0" noProof="0" dirty="0">
              <a:ln>
                <a:noFill/>
              </a:ln>
              <a:solidFill>
                <a:prstClr val="black"/>
              </a:solidFill>
              <a:effectLst/>
              <a:uLnTx/>
              <a:uFillTx/>
              <a:latin typeface="Open Sans"/>
              <a:ea typeface="+mn-ea"/>
              <a:cs typeface="+mn-cs"/>
            </a:endParaRPr>
          </a:p>
        </p:txBody>
      </p:sp>
    </p:spTree>
    <p:extLst>
      <p:ext uri="{BB962C8B-B14F-4D97-AF65-F5344CB8AC3E}">
        <p14:creationId xmlns:p14="http://schemas.microsoft.com/office/powerpoint/2010/main" val="1177797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520949" y="1926030"/>
            <a:ext cx="7375401" cy="366575"/>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设置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密码，创建用户， 安装完成后重启系统，进行安装后设置</a:t>
            </a:r>
          </a:p>
        </p:txBody>
      </p:sp>
      <p:sp>
        <p:nvSpPr>
          <p:cNvPr id="11" name="矩形 10">
            <a:extLst>
              <a:ext uri="{FF2B5EF4-FFF2-40B4-BE49-F238E27FC236}">
                <a16:creationId xmlns:a16="http://schemas.microsoft.com/office/drawing/2014/main" id="{F1D77C0F-FCD1-4F00-AB87-1DC6DAEC9899}"/>
              </a:ext>
            </a:extLst>
          </p:cNvPr>
          <p:cNvSpPr/>
          <p:nvPr/>
        </p:nvSpPr>
        <p:spPr>
          <a:xfrm>
            <a:off x="4010025" y="275999"/>
            <a:ext cx="81819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.7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安装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1.7.2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安装步骤说明</a:t>
            </a:r>
          </a:p>
        </p:txBody>
      </p:sp>
      <p:pic>
        <p:nvPicPr>
          <p:cNvPr id="5" name="图片 4">
            <a:extLst>
              <a:ext uri="{FF2B5EF4-FFF2-40B4-BE49-F238E27FC236}">
                <a16:creationId xmlns:a16="http://schemas.microsoft.com/office/drawing/2014/main" id="{2FFE6343-C150-4931-A5BC-8A6AD02861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29827" y="2768252"/>
            <a:ext cx="3969193" cy="3009524"/>
          </a:xfrm>
          <a:prstGeom prst="rect">
            <a:avLst/>
          </a:prstGeom>
        </p:spPr>
      </p:pic>
      <p:pic>
        <p:nvPicPr>
          <p:cNvPr id="7" name="图片 6">
            <a:extLst>
              <a:ext uri="{FF2B5EF4-FFF2-40B4-BE49-F238E27FC236}">
                <a16:creationId xmlns:a16="http://schemas.microsoft.com/office/drawing/2014/main" id="{CFFE031C-69EE-44B8-B7CD-B90DAF2755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85316" y="2731264"/>
            <a:ext cx="4123809" cy="3083501"/>
          </a:xfrm>
          <a:prstGeom prst="rect">
            <a:avLst/>
          </a:prstGeom>
        </p:spPr>
      </p:pic>
      <p:sp>
        <p:nvSpPr>
          <p:cNvPr id="16" name="文本框 15">
            <a:extLst>
              <a:ext uri="{FF2B5EF4-FFF2-40B4-BE49-F238E27FC236}">
                <a16:creationId xmlns:a16="http://schemas.microsoft.com/office/drawing/2014/main" id="{2D758C83-AA9F-4792-ADCC-0110D4699555}"/>
              </a:ext>
            </a:extLst>
          </p:cNvPr>
          <p:cNvSpPr txBox="1"/>
          <p:nvPr/>
        </p:nvSpPr>
        <p:spPr>
          <a:xfrm>
            <a:off x="6096000" y="5982178"/>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安装界面</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7" name="文本框 16">
            <a:extLst>
              <a:ext uri="{FF2B5EF4-FFF2-40B4-BE49-F238E27FC236}">
                <a16:creationId xmlns:a16="http://schemas.microsoft.com/office/drawing/2014/main" id="{E8A835D1-81C9-4617-81B9-7BEDB99CA2B1}"/>
              </a:ext>
            </a:extLst>
          </p:cNvPr>
          <p:cNvSpPr txBox="1"/>
          <p:nvPr/>
        </p:nvSpPr>
        <p:spPr>
          <a:xfrm>
            <a:off x="2067075" y="5982178"/>
            <a:ext cx="167639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安全策略设</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置</a:t>
            </a:r>
            <a:endParaRPr kumimoji="0" lang="zh-CN" altLang="en-US" sz="1600" b="0" i="0" u="none" strike="noStrike" kern="1200" cap="none" spc="0" normalizeH="0" baseline="0" noProof="0" dirty="0">
              <a:ln>
                <a:noFill/>
              </a:ln>
              <a:solidFill>
                <a:prstClr val="black"/>
              </a:solidFill>
              <a:effectLst/>
              <a:uLnTx/>
              <a:uFillTx/>
              <a:latin typeface="Open Sans"/>
              <a:ea typeface="+mn-ea"/>
              <a:cs typeface="+mn-cs"/>
            </a:endParaRPr>
          </a:p>
        </p:txBody>
      </p:sp>
    </p:spTree>
    <p:extLst>
      <p:ext uri="{BB962C8B-B14F-4D97-AF65-F5344CB8AC3E}">
        <p14:creationId xmlns:p14="http://schemas.microsoft.com/office/powerpoint/2010/main" val="2643981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9">
            <a:extLst>
              <a:ext uri="{FF2B5EF4-FFF2-40B4-BE49-F238E27FC236}">
                <a16:creationId xmlns:a16="http://schemas.microsoft.com/office/drawing/2014/main" id="{8E3DDE5B-9BA2-4169-888B-5935C652AA41}"/>
              </a:ext>
            </a:extLst>
          </p:cNvPr>
          <p:cNvSpPr>
            <a:spLocks/>
          </p:cNvSpPr>
          <p:nvPr/>
        </p:nvSpPr>
        <p:spPr bwMode="auto">
          <a:xfrm>
            <a:off x="4622800" y="0"/>
            <a:ext cx="7569200" cy="6866467"/>
          </a:xfrm>
          <a:custGeom>
            <a:avLst/>
            <a:gdLst>
              <a:gd name="T0" fmla="*/ 1902 w 1902"/>
              <a:gd name="T1" fmla="*/ 1727 h 1727"/>
              <a:gd name="T2" fmla="*/ 1902 w 1902"/>
              <a:gd name="T3" fmla="*/ 0 h 1727"/>
              <a:gd name="T4" fmla="*/ 1005 w 1902"/>
              <a:gd name="T5" fmla="*/ 0 h 1727"/>
              <a:gd name="T6" fmla="*/ 1024 w 1902"/>
              <a:gd name="T7" fmla="*/ 104 h 1727"/>
              <a:gd name="T8" fmla="*/ 1020 w 1902"/>
              <a:gd name="T9" fmla="*/ 183 h 1727"/>
              <a:gd name="T10" fmla="*/ 787 w 1902"/>
              <a:gd name="T11" fmla="*/ 479 h 1727"/>
              <a:gd name="T12" fmla="*/ 568 w 1902"/>
              <a:gd name="T13" fmla="*/ 726 h 1727"/>
              <a:gd name="T14" fmla="*/ 639 w 1902"/>
              <a:gd name="T15" fmla="*/ 1018 h 1727"/>
              <a:gd name="T16" fmla="*/ 512 w 1902"/>
              <a:gd name="T17" fmla="*/ 1301 h 1727"/>
              <a:gd name="T18" fmla="*/ 192 w 1902"/>
              <a:gd name="T19" fmla="*/ 1529 h 1727"/>
              <a:gd name="T20" fmla="*/ 0 w 1902"/>
              <a:gd name="T21" fmla="*/ 1727 h 1727"/>
              <a:gd name="T22" fmla="*/ 1902 w 1902"/>
              <a:gd name="T23" fmla="*/ 1727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2" h="1727">
                <a:moveTo>
                  <a:pt x="1902" y="1727"/>
                </a:moveTo>
                <a:cubicBezTo>
                  <a:pt x="1902" y="0"/>
                  <a:pt x="1902" y="0"/>
                  <a:pt x="1902" y="0"/>
                </a:cubicBezTo>
                <a:cubicBezTo>
                  <a:pt x="1005" y="0"/>
                  <a:pt x="1005" y="0"/>
                  <a:pt x="1005" y="0"/>
                </a:cubicBezTo>
                <a:cubicBezTo>
                  <a:pt x="1016" y="34"/>
                  <a:pt x="1022" y="69"/>
                  <a:pt x="1024" y="104"/>
                </a:cubicBezTo>
                <a:cubicBezTo>
                  <a:pt x="1025" y="130"/>
                  <a:pt x="1024" y="157"/>
                  <a:pt x="1020" y="183"/>
                </a:cubicBezTo>
                <a:cubicBezTo>
                  <a:pt x="997" y="323"/>
                  <a:pt x="905" y="413"/>
                  <a:pt x="787" y="479"/>
                </a:cubicBezTo>
                <a:cubicBezTo>
                  <a:pt x="685" y="536"/>
                  <a:pt x="585" y="601"/>
                  <a:pt x="568" y="726"/>
                </a:cubicBezTo>
                <a:cubicBezTo>
                  <a:pt x="553" y="837"/>
                  <a:pt x="634" y="914"/>
                  <a:pt x="639" y="1018"/>
                </a:cubicBezTo>
                <a:cubicBezTo>
                  <a:pt x="643" y="1124"/>
                  <a:pt x="585" y="1227"/>
                  <a:pt x="512" y="1301"/>
                </a:cubicBezTo>
                <a:cubicBezTo>
                  <a:pt x="419" y="1393"/>
                  <a:pt x="300" y="1453"/>
                  <a:pt x="192" y="1529"/>
                </a:cubicBezTo>
                <a:cubicBezTo>
                  <a:pt x="117" y="1582"/>
                  <a:pt x="44" y="1648"/>
                  <a:pt x="0" y="1727"/>
                </a:cubicBezTo>
                <a:lnTo>
                  <a:pt x="1902" y="1727"/>
                </a:lnTo>
                <a:close/>
              </a:path>
            </a:pathLst>
          </a:custGeom>
          <a:gradFill>
            <a:gsLst>
              <a:gs pos="0">
                <a:srgbClr val="5877B6"/>
              </a:gs>
              <a:gs pos="100000">
                <a:srgbClr val="465E96"/>
              </a:gs>
            </a:gsLst>
            <a:lin ang="5400000" scaled="0"/>
          </a:gradFill>
          <a:ln>
            <a:noFill/>
          </a:ln>
        </p:spPr>
        <p:txBody>
          <a:bodyPr vert="horz" wrap="square" lIns="121920" tIns="60960" rIns="121920" bIns="60960" numCol="1" anchor="t" anchorCtr="0" compatLnSpc="1">
            <a:prstTxWarp prst="textNoShape">
              <a:avLst/>
            </a:prstTxWarp>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Open Sans"/>
              <a:ea typeface="+mn-ea"/>
              <a:cs typeface="+mn-cs"/>
            </a:endParaRPr>
          </a:p>
        </p:txBody>
      </p:sp>
      <p:pic>
        <p:nvPicPr>
          <p:cNvPr id="4" name="图形 3">
            <a:extLst>
              <a:ext uri="{FF2B5EF4-FFF2-40B4-BE49-F238E27FC236}">
                <a16:creationId xmlns:a16="http://schemas.microsoft.com/office/drawing/2014/main" id="{85283BB4-C5B8-427A-B45B-980B3988B8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75207" y="1368810"/>
            <a:ext cx="4889500" cy="4356100"/>
          </a:xfrm>
          <a:prstGeom prst="rect">
            <a:avLst/>
          </a:prstGeom>
        </p:spPr>
      </p:pic>
      <p:sp>
        <p:nvSpPr>
          <p:cNvPr id="13" name="TextBox 21">
            <a:extLst>
              <a:ext uri="{FF2B5EF4-FFF2-40B4-BE49-F238E27FC236}">
                <a16:creationId xmlns:a16="http://schemas.microsoft.com/office/drawing/2014/main" id="{41966009-D92C-44B3-992A-B960E31525C2}"/>
              </a:ext>
            </a:extLst>
          </p:cNvPr>
          <p:cNvSpPr txBox="1"/>
          <p:nvPr/>
        </p:nvSpPr>
        <p:spPr>
          <a:xfrm>
            <a:off x="1356480" y="1119690"/>
            <a:ext cx="2518972" cy="830997"/>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gradFill>
                  <a:gsLst>
                    <a:gs pos="100000">
                      <a:srgbClr val="5877B6"/>
                    </a:gs>
                    <a:gs pos="0">
                      <a:srgbClr val="465E96"/>
                    </a:gs>
                  </a:gsLst>
                  <a:lin ang="0" scaled="0"/>
                </a:gra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目   录</a:t>
            </a:r>
            <a:endParaRPr kumimoji="0" lang="en-US" altLang="zh-CN" sz="4800" b="1" i="0" u="none" strike="noStrike" kern="1200" cap="none" spc="0" normalizeH="0" baseline="0" noProof="0" dirty="0">
              <a:ln>
                <a:noFill/>
              </a:ln>
              <a:gradFill>
                <a:gsLst>
                  <a:gs pos="100000">
                    <a:srgbClr val="5877B6"/>
                  </a:gs>
                  <a:gs pos="0">
                    <a:srgbClr val="465E96"/>
                  </a:gs>
                </a:gsLst>
                <a:lin ang="0" scaled="0"/>
              </a:gra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grpSp>
        <p:nvGrpSpPr>
          <p:cNvPr id="3" name="组合 2"/>
          <p:cNvGrpSpPr/>
          <p:nvPr/>
        </p:nvGrpSpPr>
        <p:grpSpPr>
          <a:xfrm>
            <a:off x="553395" y="2171335"/>
            <a:ext cx="5433493" cy="461665"/>
            <a:chOff x="1018107" y="3628688"/>
            <a:chExt cx="5433493" cy="461665"/>
          </a:xfrm>
        </p:grpSpPr>
        <p:sp>
          <p:nvSpPr>
            <p:cNvPr id="12" name="椭圆 11">
              <a:extLst>
                <a:ext uri="{FF2B5EF4-FFF2-40B4-BE49-F238E27FC236}">
                  <a16:creationId xmlns:a16="http://schemas.microsoft.com/office/drawing/2014/main" id="{8FC4A3FD-BB84-4F2C-86E6-9331BE3B11C7}"/>
                </a:ext>
              </a:extLst>
            </p:cNvPr>
            <p:cNvSpPr/>
            <p:nvPr/>
          </p:nvSpPr>
          <p:spPr>
            <a:xfrm>
              <a:off x="1018107" y="3700348"/>
              <a:ext cx="318347" cy="318347"/>
            </a:xfrm>
            <a:prstGeom prst="ellipse">
              <a:avLst/>
            </a:prstGeom>
            <a:gradFill>
              <a:gsLst>
                <a:gs pos="0">
                  <a:srgbClr val="5877B6"/>
                </a:gs>
                <a:gs pos="100000">
                  <a:srgbClr val="465E96"/>
                </a:gs>
              </a:gsLst>
              <a:lin ang="5400000" scaled="0"/>
            </a:gradFill>
            <a:ln>
              <a:noFill/>
            </a:ln>
            <a:effectLst>
              <a:outerShdw blurRad="254000" dist="101600" dir="5400000" algn="ctr" rotWithShape="0">
                <a:srgbClr val="5877B6">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15" name="TextBox 51">
              <a:extLst>
                <a:ext uri="{FF2B5EF4-FFF2-40B4-BE49-F238E27FC236}">
                  <a16:creationId xmlns:a16="http://schemas.microsoft.com/office/drawing/2014/main" id="{95529E35-8F10-4362-817B-40911B41714E}"/>
                </a:ext>
              </a:extLst>
            </p:cNvPr>
            <p:cNvSpPr txBox="1"/>
            <p:nvPr/>
          </p:nvSpPr>
          <p:spPr>
            <a:xfrm>
              <a:off x="1459217" y="3628688"/>
              <a:ext cx="4992383" cy="461665"/>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：选择适合的网络操作系</a:t>
              </a:r>
            </a:p>
          </p:txBody>
        </p:sp>
      </p:grpSp>
      <p:grpSp>
        <p:nvGrpSpPr>
          <p:cNvPr id="9" name="组合 8"/>
          <p:cNvGrpSpPr/>
          <p:nvPr/>
        </p:nvGrpSpPr>
        <p:grpSpPr>
          <a:xfrm>
            <a:off x="553395" y="3049703"/>
            <a:ext cx="7914329" cy="461665"/>
            <a:chOff x="1018107" y="3628688"/>
            <a:chExt cx="7914329" cy="461665"/>
          </a:xfrm>
        </p:grpSpPr>
        <p:sp>
          <p:nvSpPr>
            <p:cNvPr id="10" name="椭圆 9"/>
            <p:cNvSpPr/>
            <p:nvPr/>
          </p:nvSpPr>
          <p:spPr>
            <a:xfrm>
              <a:off x="1018107" y="3700348"/>
              <a:ext cx="318347" cy="318347"/>
            </a:xfrm>
            <a:prstGeom prst="ellipse">
              <a:avLst/>
            </a:prstGeom>
            <a:gradFill>
              <a:gsLst>
                <a:gs pos="0">
                  <a:srgbClr val="5877B6"/>
                </a:gs>
                <a:gs pos="100000">
                  <a:srgbClr val="465E96"/>
                </a:gs>
              </a:gsLst>
              <a:lin ang="5400000" scaled="0"/>
            </a:gradFill>
            <a:ln>
              <a:noFill/>
            </a:ln>
            <a:effectLst>
              <a:outerShdw blurRad="254000" dist="101600" dir="5400000" algn="ctr" rotWithShape="0">
                <a:srgbClr val="5877B6">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14" name="TextBox 51"/>
            <p:cNvSpPr txBox="1"/>
            <p:nvPr/>
          </p:nvSpPr>
          <p:spPr>
            <a:xfrm>
              <a:off x="1408417" y="3628688"/>
              <a:ext cx="7524019" cy="461665"/>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2</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：在虚拟机上安装</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553395" y="4038765"/>
            <a:ext cx="6095055" cy="461665"/>
            <a:chOff x="1018107" y="3628688"/>
            <a:chExt cx="6095055" cy="461665"/>
          </a:xfrm>
        </p:grpSpPr>
        <p:sp>
          <p:nvSpPr>
            <p:cNvPr id="17" name="椭圆 16"/>
            <p:cNvSpPr/>
            <p:nvPr/>
          </p:nvSpPr>
          <p:spPr>
            <a:xfrm>
              <a:off x="1018107" y="3700348"/>
              <a:ext cx="318347" cy="318347"/>
            </a:xfrm>
            <a:prstGeom prst="ellipse">
              <a:avLst/>
            </a:prstGeom>
            <a:gradFill>
              <a:gsLst>
                <a:gs pos="0">
                  <a:srgbClr val="5877B6"/>
                </a:gs>
                <a:gs pos="100000">
                  <a:srgbClr val="465E96"/>
                </a:gs>
              </a:gsLst>
              <a:lin ang="5400000" scaled="0"/>
            </a:gradFill>
            <a:ln>
              <a:noFill/>
            </a:ln>
            <a:effectLst>
              <a:outerShdw blurRad="254000" dist="101600" dir="5400000" algn="ctr" rotWithShape="0">
                <a:srgbClr val="5877B6">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18" name="TextBox 51"/>
            <p:cNvSpPr txBox="1"/>
            <p:nvPr/>
          </p:nvSpPr>
          <p:spPr>
            <a:xfrm>
              <a:off x="1408418" y="3628688"/>
              <a:ext cx="5704744" cy="461665"/>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3</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：使用命令行方式进操作系统管理</a:t>
              </a:r>
            </a:p>
          </p:txBody>
        </p:sp>
      </p:grpSp>
      <p:grpSp>
        <p:nvGrpSpPr>
          <p:cNvPr id="19" name="组合 18"/>
          <p:cNvGrpSpPr/>
          <p:nvPr/>
        </p:nvGrpSpPr>
        <p:grpSpPr>
          <a:xfrm>
            <a:off x="553395" y="5099487"/>
            <a:ext cx="5085403" cy="461665"/>
            <a:chOff x="1018107" y="3628688"/>
            <a:chExt cx="5085403" cy="461665"/>
          </a:xfrm>
        </p:grpSpPr>
        <p:sp>
          <p:nvSpPr>
            <p:cNvPr id="20" name="椭圆 19"/>
            <p:cNvSpPr/>
            <p:nvPr/>
          </p:nvSpPr>
          <p:spPr>
            <a:xfrm>
              <a:off x="1018107" y="3700348"/>
              <a:ext cx="318347" cy="318347"/>
            </a:xfrm>
            <a:prstGeom prst="ellipse">
              <a:avLst/>
            </a:prstGeom>
            <a:gradFill>
              <a:gsLst>
                <a:gs pos="0">
                  <a:srgbClr val="5877B6"/>
                </a:gs>
                <a:gs pos="100000">
                  <a:srgbClr val="465E96"/>
                </a:gs>
              </a:gsLst>
              <a:lin ang="5400000" scaled="0"/>
            </a:gradFill>
            <a:ln>
              <a:noFill/>
            </a:ln>
            <a:effectLst>
              <a:outerShdw blurRad="254000" dist="101600" dir="5400000" algn="ctr" rotWithShape="0">
                <a:srgbClr val="5877B6">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21" name="TextBox 51"/>
            <p:cNvSpPr txBox="1"/>
            <p:nvPr/>
          </p:nvSpPr>
          <p:spPr>
            <a:xfrm>
              <a:off x="1408417" y="3628688"/>
              <a:ext cx="4695093" cy="461665"/>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4</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：操作系统基本配置管理</a:t>
              </a:r>
            </a:p>
          </p:txBody>
        </p:sp>
      </p:grpSp>
    </p:spTree>
    <p:extLst>
      <p:ext uri="{BB962C8B-B14F-4D97-AF65-F5344CB8AC3E}">
        <p14:creationId xmlns:p14="http://schemas.microsoft.com/office/powerpoint/2010/main" val="3541505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4010025" y="275999"/>
            <a:ext cx="81819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.7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安装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CentOS Linux</a:t>
            </a:r>
            <a:endPar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1.7.2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安装步骤说明</a:t>
            </a:r>
          </a:p>
        </p:txBody>
      </p:sp>
      <p:pic>
        <p:nvPicPr>
          <p:cNvPr id="5" name="图片 4">
            <a:extLst>
              <a:ext uri="{FF2B5EF4-FFF2-40B4-BE49-F238E27FC236}">
                <a16:creationId xmlns:a16="http://schemas.microsoft.com/office/drawing/2014/main" id="{2FFE6343-C150-4931-A5BC-8A6AD02861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2677" y="1982818"/>
            <a:ext cx="2700248" cy="2014470"/>
          </a:xfrm>
          <a:prstGeom prst="rect">
            <a:avLst/>
          </a:prstGeom>
        </p:spPr>
      </p:pic>
      <p:pic>
        <p:nvPicPr>
          <p:cNvPr id="7" name="图片 6">
            <a:extLst>
              <a:ext uri="{FF2B5EF4-FFF2-40B4-BE49-F238E27FC236}">
                <a16:creationId xmlns:a16="http://schemas.microsoft.com/office/drawing/2014/main" id="{CFFE031C-69EE-44B8-B7CD-B90DAF2755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04537" y="1923613"/>
            <a:ext cx="2753488" cy="2073675"/>
          </a:xfrm>
          <a:prstGeom prst="rect">
            <a:avLst/>
          </a:prstGeom>
        </p:spPr>
      </p:pic>
      <p:sp>
        <p:nvSpPr>
          <p:cNvPr id="16" name="文本框 15">
            <a:extLst>
              <a:ext uri="{FF2B5EF4-FFF2-40B4-BE49-F238E27FC236}">
                <a16:creationId xmlns:a16="http://schemas.microsoft.com/office/drawing/2014/main" id="{2D758C83-AA9F-4792-ADCC-0110D4699555}"/>
              </a:ext>
            </a:extLst>
          </p:cNvPr>
          <p:cNvSpPr txBox="1"/>
          <p:nvPr/>
        </p:nvSpPr>
        <p:spPr>
          <a:xfrm>
            <a:off x="3171825" y="4101642"/>
            <a:ext cx="4762500" cy="338554"/>
          </a:xfrm>
          <a:prstGeom prst="rect">
            <a:avLst/>
          </a:prstGeom>
          <a:noFill/>
        </p:spPr>
        <p:txBody>
          <a:bodyPr wrap="square">
            <a:spAutoFit/>
          </a:bodyPr>
          <a:lstStyle/>
          <a:p>
            <a:pPr marL="1752600" marR="0" lvl="0" indent="0" algn="l" defTabSz="914400" rtl="0" eaLnBrk="1" fontAlgn="auto" latinLnBrk="0" hangingPunct="1">
              <a:lnSpc>
                <a:spcPct val="100000"/>
              </a:lnSpc>
              <a:spcBef>
                <a:spcPts val="125"/>
              </a:spcBef>
              <a:spcAft>
                <a:spcPts val="0"/>
              </a:spcAft>
              <a:buClrTx/>
              <a:buSzTx/>
              <a:buFontTx/>
              <a:buNone/>
              <a:tabLst>
                <a:tab pos="2334260" algn="l"/>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创建用户</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7" name="文本框 16">
            <a:extLst>
              <a:ext uri="{FF2B5EF4-FFF2-40B4-BE49-F238E27FC236}">
                <a16:creationId xmlns:a16="http://schemas.microsoft.com/office/drawing/2014/main" id="{E8A835D1-81C9-4617-81B9-7BEDB99CA2B1}"/>
              </a:ext>
            </a:extLst>
          </p:cNvPr>
          <p:cNvSpPr txBox="1"/>
          <p:nvPr/>
        </p:nvSpPr>
        <p:spPr>
          <a:xfrm>
            <a:off x="1314600" y="4105839"/>
            <a:ext cx="194295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设置</a:t>
            </a:r>
            <a:r>
              <a:rPr kumimoji="0" lang="en-US" altLang="zh-CN" sz="1600" b="0" i="0" u="none" strike="noStrike" kern="1200" cap="none" spc="40" normalizeH="0" baseline="0" noProof="0" dirty="0">
                <a:ln>
                  <a:noFill/>
                </a:ln>
                <a:solidFill>
                  <a:srgbClr val="00AEEF"/>
                </a:solidFill>
                <a:effectLst/>
                <a:uLnTx/>
                <a:uFillTx/>
                <a:latin typeface="宋体"/>
                <a:ea typeface="+mn-ea"/>
                <a:cs typeface="宋体"/>
              </a:rPr>
              <a:t>root</a:t>
            </a: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账号密码</a:t>
            </a:r>
            <a:endParaRPr kumimoji="0" lang="zh-CN" altLang="en-US" sz="1600" b="0" i="0" u="none" strike="noStrike" kern="1200" cap="none" spc="0" normalizeH="0" baseline="0" noProof="0" dirty="0">
              <a:ln>
                <a:noFill/>
              </a:ln>
              <a:solidFill>
                <a:prstClr val="black"/>
              </a:solidFill>
              <a:effectLst/>
              <a:uLnTx/>
              <a:uFillTx/>
              <a:latin typeface="Open Sans"/>
              <a:ea typeface="+mn-ea"/>
              <a:cs typeface="+mn-cs"/>
            </a:endParaRPr>
          </a:p>
        </p:txBody>
      </p:sp>
      <p:pic>
        <p:nvPicPr>
          <p:cNvPr id="3" name="图片 2">
            <a:extLst>
              <a:ext uri="{FF2B5EF4-FFF2-40B4-BE49-F238E27FC236}">
                <a16:creationId xmlns:a16="http://schemas.microsoft.com/office/drawing/2014/main" id="{2CB9E3B7-A069-400C-B2ED-02899CC6409F}"/>
              </a:ext>
            </a:extLst>
          </p:cNvPr>
          <p:cNvPicPr>
            <a:picLocks noChangeAspect="1"/>
          </p:cNvPicPr>
          <p:nvPr/>
        </p:nvPicPr>
        <p:blipFill>
          <a:blip r:embed="rId4"/>
          <a:stretch>
            <a:fillRect/>
          </a:stretch>
        </p:blipFill>
        <p:spPr>
          <a:xfrm>
            <a:off x="7934325" y="1968973"/>
            <a:ext cx="2699138" cy="2028315"/>
          </a:xfrm>
          <a:prstGeom prst="rect">
            <a:avLst/>
          </a:prstGeom>
        </p:spPr>
      </p:pic>
      <p:sp>
        <p:nvSpPr>
          <p:cNvPr id="14" name="文本框 13">
            <a:extLst>
              <a:ext uri="{FF2B5EF4-FFF2-40B4-BE49-F238E27FC236}">
                <a16:creationId xmlns:a16="http://schemas.microsoft.com/office/drawing/2014/main" id="{B1DAA935-0EF2-483D-BA77-98E694F4DA70}"/>
              </a:ext>
            </a:extLst>
          </p:cNvPr>
          <p:cNvSpPr txBox="1"/>
          <p:nvPr/>
        </p:nvSpPr>
        <p:spPr>
          <a:xfrm>
            <a:off x="8524875" y="4101642"/>
            <a:ext cx="19145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等待安装完</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成</a:t>
            </a:r>
            <a:endParaRPr kumimoji="0" lang="zh-CN" altLang="en-US" sz="1600" b="0" i="0" u="none" strike="noStrike" kern="1200" cap="none" spc="0" normalizeH="0" baseline="0" noProof="0" dirty="0">
              <a:ln>
                <a:noFill/>
              </a:ln>
              <a:solidFill>
                <a:prstClr val="black"/>
              </a:solidFill>
              <a:effectLst/>
              <a:uLnTx/>
              <a:uFillTx/>
              <a:latin typeface="Open Sans"/>
              <a:ea typeface="+mn-ea"/>
              <a:cs typeface="+mn-cs"/>
            </a:endParaRPr>
          </a:p>
        </p:txBody>
      </p:sp>
      <p:pic>
        <p:nvPicPr>
          <p:cNvPr id="9" name="图片 8">
            <a:extLst>
              <a:ext uri="{FF2B5EF4-FFF2-40B4-BE49-F238E27FC236}">
                <a16:creationId xmlns:a16="http://schemas.microsoft.com/office/drawing/2014/main" id="{AA20D502-F384-4F0F-A146-92A5AFFD3BA9}"/>
              </a:ext>
            </a:extLst>
          </p:cNvPr>
          <p:cNvPicPr>
            <a:picLocks noChangeAspect="1"/>
          </p:cNvPicPr>
          <p:nvPr/>
        </p:nvPicPr>
        <p:blipFill>
          <a:blip r:embed="rId5"/>
          <a:stretch>
            <a:fillRect/>
          </a:stretch>
        </p:blipFill>
        <p:spPr>
          <a:xfrm>
            <a:off x="1072677" y="4481929"/>
            <a:ext cx="2700248" cy="2001545"/>
          </a:xfrm>
          <a:prstGeom prst="rect">
            <a:avLst/>
          </a:prstGeom>
        </p:spPr>
      </p:pic>
      <p:sp>
        <p:nvSpPr>
          <p:cNvPr id="18" name="文本框 17">
            <a:extLst>
              <a:ext uri="{FF2B5EF4-FFF2-40B4-BE49-F238E27FC236}">
                <a16:creationId xmlns:a16="http://schemas.microsoft.com/office/drawing/2014/main" id="{A8ACDAE4-F9D6-43E3-819B-6A62F2C275F5}"/>
              </a:ext>
            </a:extLst>
          </p:cNvPr>
          <p:cNvSpPr txBox="1"/>
          <p:nvPr/>
        </p:nvSpPr>
        <p:spPr>
          <a:xfrm>
            <a:off x="1534288" y="6482797"/>
            <a:ext cx="172326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重新启动系</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统</a:t>
            </a:r>
            <a:endParaRPr kumimoji="0" lang="zh-CN" altLang="en-US" sz="1600" b="0" i="0" u="none" strike="noStrike" kern="1200" cap="none" spc="0" normalizeH="0" baseline="0" noProof="0" dirty="0">
              <a:ln>
                <a:noFill/>
              </a:ln>
              <a:solidFill>
                <a:prstClr val="black"/>
              </a:solidFill>
              <a:effectLst/>
              <a:uLnTx/>
              <a:uFillTx/>
              <a:latin typeface="Open Sans"/>
              <a:ea typeface="+mn-ea"/>
              <a:cs typeface="+mn-cs"/>
            </a:endParaRPr>
          </a:p>
        </p:txBody>
      </p:sp>
      <p:pic>
        <p:nvPicPr>
          <p:cNvPr id="20" name="图片 19">
            <a:extLst>
              <a:ext uri="{FF2B5EF4-FFF2-40B4-BE49-F238E27FC236}">
                <a16:creationId xmlns:a16="http://schemas.microsoft.com/office/drawing/2014/main" id="{2602ECEF-36F9-4A4C-B5D3-AB5F05CC6F7B}"/>
              </a:ext>
            </a:extLst>
          </p:cNvPr>
          <p:cNvPicPr>
            <a:picLocks noChangeAspect="1"/>
          </p:cNvPicPr>
          <p:nvPr/>
        </p:nvPicPr>
        <p:blipFill>
          <a:blip r:embed="rId6"/>
          <a:stretch>
            <a:fillRect/>
          </a:stretch>
        </p:blipFill>
        <p:spPr>
          <a:xfrm>
            <a:off x="4304537" y="4481929"/>
            <a:ext cx="2720481" cy="1633121"/>
          </a:xfrm>
          <a:prstGeom prst="rect">
            <a:avLst/>
          </a:prstGeom>
        </p:spPr>
      </p:pic>
      <p:sp>
        <p:nvSpPr>
          <p:cNvPr id="22" name="文本框 21">
            <a:extLst>
              <a:ext uri="{FF2B5EF4-FFF2-40B4-BE49-F238E27FC236}">
                <a16:creationId xmlns:a16="http://schemas.microsoft.com/office/drawing/2014/main" id="{62236C0D-6D47-4297-BD27-7C2A15BB4402}"/>
              </a:ext>
            </a:extLst>
          </p:cNvPr>
          <p:cNvSpPr txBox="1"/>
          <p:nvPr/>
        </p:nvSpPr>
        <p:spPr>
          <a:xfrm>
            <a:off x="4712277" y="6334926"/>
            <a:ext cx="1905000" cy="338554"/>
          </a:xfrm>
          <a:prstGeom prst="rect">
            <a:avLst/>
          </a:prstGeom>
          <a:noFill/>
        </p:spPr>
        <p:txBody>
          <a:bodyPr wrap="square">
            <a:spAutoFit/>
          </a:bodyPr>
          <a:lstStyle/>
          <a:p>
            <a:pPr marL="12700" marR="0" lvl="0" indent="0" algn="l" defTabSz="914400" rtl="0" eaLnBrk="1" fontAlgn="auto" latinLnBrk="0" hangingPunct="1">
              <a:lnSpc>
                <a:spcPct val="100000"/>
              </a:lnSpc>
              <a:spcBef>
                <a:spcPts val="125"/>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网络和主机名设</a:t>
            </a:r>
            <a:r>
              <a:rPr kumimoji="0" lang="zh-CN" altLang="en-US" sz="1600" b="0" i="0" u="none" strike="noStrike" kern="1200" cap="none" spc="25" normalizeH="0" baseline="0" noProof="0" dirty="0">
                <a:ln>
                  <a:noFill/>
                </a:ln>
                <a:solidFill>
                  <a:srgbClr val="00AEEF"/>
                </a:solidFill>
                <a:effectLst/>
                <a:uLnTx/>
                <a:uFillTx/>
                <a:latin typeface="宋体"/>
                <a:ea typeface="+mn-ea"/>
                <a:cs typeface="宋体"/>
              </a:rPr>
              <a:t>置</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pic>
        <p:nvPicPr>
          <p:cNvPr id="24" name="图片 23">
            <a:extLst>
              <a:ext uri="{FF2B5EF4-FFF2-40B4-BE49-F238E27FC236}">
                <a16:creationId xmlns:a16="http://schemas.microsoft.com/office/drawing/2014/main" id="{F789C91E-956F-43FD-B6D2-5A028F3EEBC7}"/>
              </a:ext>
            </a:extLst>
          </p:cNvPr>
          <p:cNvPicPr>
            <a:picLocks noChangeAspect="1"/>
          </p:cNvPicPr>
          <p:nvPr/>
        </p:nvPicPr>
        <p:blipFill>
          <a:blip r:embed="rId7"/>
          <a:stretch>
            <a:fillRect/>
          </a:stretch>
        </p:blipFill>
        <p:spPr>
          <a:xfrm>
            <a:off x="7784109" y="4544550"/>
            <a:ext cx="2999569" cy="1670529"/>
          </a:xfrm>
          <a:prstGeom prst="rect">
            <a:avLst/>
          </a:prstGeom>
        </p:spPr>
      </p:pic>
      <p:sp>
        <p:nvSpPr>
          <p:cNvPr id="25" name="文本框 24">
            <a:extLst>
              <a:ext uri="{FF2B5EF4-FFF2-40B4-BE49-F238E27FC236}">
                <a16:creationId xmlns:a16="http://schemas.microsoft.com/office/drawing/2014/main" id="{57645375-1025-44B1-9B79-21496EB294F4}"/>
              </a:ext>
            </a:extLst>
          </p:cNvPr>
          <p:cNvSpPr txBox="1"/>
          <p:nvPr/>
        </p:nvSpPr>
        <p:spPr>
          <a:xfrm>
            <a:off x="8534400" y="6334926"/>
            <a:ext cx="1905000" cy="338554"/>
          </a:xfrm>
          <a:prstGeom prst="rect">
            <a:avLst/>
          </a:prstGeom>
          <a:noFill/>
        </p:spPr>
        <p:txBody>
          <a:bodyPr wrap="square">
            <a:spAutoFit/>
          </a:bodyPr>
          <a:lstStyle/>
          <a:p>
            <a:pPr marL="12700" marR="0" lvl="0" indent="0" algn="l" defTabSz="914400" rtl="0" eaLnBrk="1" fontAlgn="auto" latinLnBrk="0" hangingPunct="1">
              <a:lnSpc>
                <a:spcPct val="100000"/>
              </a:lnSpc>
              <a:spcBef>
                <a:spcPts val="125"/>
              </a:spcBef>
              <a:spcAft>
                <a:spcPts val="0"/>
              </a:spcAft>
              <a:buClrTx/>
              <a:buSzTx/>
              <a:buFontTx/>
              <a:buNone/>
              <a:tabLst/>
              <a:defRPr/>
            </a:pPr>
            <a:r>
              <a:rPr kumimoji="0" lang="zh-CN" altLang="en-US" sz="1600" b="0" i="0" u="none" strike="noStrike" kern="1200" cap="none" spc="40" normalizeH="0" baseline="0" noProof="0" dirty="0">
                <a:ln>
                  <a:noFill/>
                </a:ln>
                <a:solidFill>
                  <a:srgbClr val="00AEEF"/>
                </a:solidFill>
                <a:effectLst/>
                <a:uLnTx/>
                <a:uFillTx/>
                <a:latin typeface="宋体"/>
                <a:ea typeface="+mn-ea"/>
                <a:cs typeface="宋体"/>
              </a:rPr>
              <a:t>完成安装</a:t>
            </a:r>
            <a:endParaRPr kumimoji="0" lang="zh-CN" altLang="en-US" sz="1600" b="0" i="0" u="none" strike="noStrike" kern="1200" cap="none" spc="0" normalizeH="0" baseline="0" noProof="0" dirty="0">
              <a:ln>
                <a:noFill/>
              </a:ln>
              <a:solidFill>
                <a:prstClr val="black"/>
              </a:solidFill>
              <a:effectLst/>
              <a:uLnTx/>
              <a:uFillTx/>
              <a:latin typeface="宋体"/>
              <a:ea typeface="+mn-ea"/>
              <a:cs typeface="宋体"/>
            </a:endParaRPr>
          </a:p>
        </p:txBody>
      </p:sp>
    </p:spTree>
    <p:extLst>
      <p:ext uri="{BB962C8B-B14F-4D97-AF65-F5344CB8AC3E}">
        <p14:creationId xmlns:p14="http://schemas.microsoft.com/office/powerpoint/2010/main" val="3250851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352D612-C567-4F59-B99B-74B394D67A8F}"/>
              </a:ext>
            </a:extLst>
          </p:cNvPr>
          <p:cNvSpPr/>
          <p:nvPr/>
        </p:nvSpPr>
        <p:spPr>
          <a:xfrm>
            <a:off x="0" y="2178639"/>
            <a:ext cx="12192000" cy="2997200"/>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6" name="TextBox 21">
            <a:extLst>
              <a:ext uri="{FF2B5EF4-FFF2-40B4-BE49-F238E27FC236}">
                <a16:creationId xmlns:a16="http://schemas.microsoft.com/office/drawing/2014/main" id="{8C930C76-4380-4F6B-BF54-0EB9C2A5BE2D}"/>
              </a:ext>
            </a:extLst>
          </p:cNvPr>
          <p:cNvSpPr txBox="1"/>
          <p:nvPr/>
        </p:nvSpPr>
        <p:spPr>
          <a:xfrm>
            <a:off x="1416050" y="3067050"/>
            <a:ext cx="9861550" cy="1446550"/>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3  </a:t>
            </a: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使用命令行方式</a:t>
            </a:r>
            <a:endPar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                     </a:t>
            </a: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进行操作系统管理</a:t>
            </a:r>
          </a:p>
        </p:txBody>
      </p:sp>
    </p:spTree>
    <p:extLst>
      <p:ext uri="{BB962C8B-B14F-4D97-AF65-F5344CB8AC3E}">
        <p14:creationId xmlns:p14="http://schemas.microsoft.com/office/powerpoint/2010/main" val="2697828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8" y="1880823"/>
            <a:ext cx="4158920" cy="2032288"/>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命令行界面（</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CLI)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是指主要以文本方式作为工作元素，并主要以 键盘作为输入工具的工作方式。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CLI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采用直接输入命令和参数的方式直接向计算机发送各种指 令来提高工作效率。</a:t>
            </a: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25616" y="4139103"/>
            <a:ext cx="3684177" cy="2197370"/>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7986712" y="6412724"/>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图形用户界面</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4" name="图片 3">
            <a:extLst>
              <a:ext uri="{FF2B5EF4-FFF2-40B4-BE49-F238E27FC236}">
                <a16:creationId xmlns:a16="http://schemas.microsoft.com/office/drawing/2014/main" id="{07D65832-FFBB-4891-B588-56292778B0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57884" y="4363099"/>
            <a:ext cx="3333333" cy="1242653"/>
          </a:xfrm>
          <a:prstGeom prst="rect">
            <a:avLst/>
          </a:prstGeom>
        </p:spPr>
      </p:pic>
      <p:sp>
        <p:nvSpPr>
          <p:cNvPr id="16" name="文本框 15">
            <a:extLst>
              <a:ext uri="{FF2B5EF4-FFF2-40B4-BE49-F238E27FC236}">
                <a16:creationId xmlns:a16="http://schemas.microsoft.com/office/drawing/2014/main" id="{802B7DF2-FD0A-4A75-B963-FDB42F8D2997}"/>
              </a:ext>
            </a:extLst>
          </p:cNvPr>
          <p:cNvSpPr txBox="1"/>
          <p:nvPr/>
        </p:nvSpPr>
        <p:spPr>
          <a:xfrm>
            <a:off x="2257425" y="5886463"/>
            <a:ext cx="18764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命令行界面</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9" name="TextBox 53">
            <a:extLst>
              <a:ext uri="{FF2B5EF4-FFF2-40B4-BE49-F238E27FC236}">
                <a16:creationId xmlns:a16="http://schemas.microsoft.com/office/drawing/2014/main" id="{10434031-7E2D-4FB1-AC0B-02DC563E3E21}"/>
              </a:ext>
            </a:extLst>
          </p:cNvPr>
          <p:cNvSpPr txBox="1"/>
          <p:nvPr/>
        </p:nvSpPr>
        <p:spPr>
          <a:xfrm>
            <a:off x="6383502" y="1620212"/>
            <a:ext cx="4334820" cy="282301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图形用户界面</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ＧＵＩ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是以图形作为工作元素，并以鼠标、 键盘协 同作为主要输入工具的工作方式。 ＧＵＩ 通常使用大量的图标来标识命令，并且通过组织按钮、 工具栏、 对话框等元素的方式来试图提高界面的直观性和易用性。</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命令行界面与图形用户界面</a:t>
            </a:r>
          </a:p>
        </p:txBody>
      </p:sp>
    </p:spTree>
    <p:extLst>
      <p:ext uri="{BB962C8B-B14F-4D97-AF65-F5344CB8AC3E}">
        <p14:creationId xmlns:p14="http://schemas.microsoft.com/office/powerpoint/2010/main" val="27352200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8" y="1880823"/>
            <a:ext cx="8737122" cy="111485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第一个阶段：</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POST→Boot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Sequence( BIOS)→</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BootLoader</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加载操作系统。</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１</a:t>
            </a: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 </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加电自检检查硬件设备是否存在并良好运行。</a:t>
            </a:r>
            <a:endParaRPr kumimoji="0" lang="en-US" altLang="zh-CN" sz="16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２</a:t>
            </a: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 </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运行引导加载器和查询启动顺序。</a:t>
            </a: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180357" y="3813887"/>
            <a:ext cx="6053331" cy="1114857"/>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7215187" y="5237788"/>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选择要启动的系统项</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4" name="图片 3">
            <a:extLst>
              <a:ext uri="{FF2B5EF4-FFF2-40B4-BE49-F238E27FC236}">
                <a16:creationId xmlns:a16="http://schemas.microsoft.com/office/drawing/2014/main" id="{07D65832-FFBB-4891-B588-56292778B0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58603" y="3749990"/>
            <a:ext cx="2874068" cy="1242653"/>
          </a:xfrm>
          <a:prstGeom prst="rect">
            <a:avLst/>
          </a:prstGeom>
        </p:spPr>
      </p:pic>
      <p:sp>
        <p:nvSpPr>
          <p:cNvPr id="16" name="文本框 15">
            <a:extLst>
              <a:ext uri="{FF2B5EF4-FFF2-40B4-BE49-F238E27FC236}">
                <a16:creationId xmlns:a16="http://schemas.microsoft.com/office/drawing/2014/main" id="{802B7DF2-FD0A-4A75-B963-FDB42F8D2997}"/>
              </a:ext>
            </a:extLst>
          </p:cNvPr>
          <p:cNvSpPr txBox="1"/>
          <p:nvPr/>
        </p:nvSpPr>
        <p:spPr>
          <a:xfrm>
            <a:off x="2133600" y="5237788"/>
            <a:ext cx="18764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选择启动设备</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启动过程与常用服务</a:t>
            </a:r>
          </a:p>
        </p:txBody>
      </p:sp>
    </p:spTree>
    <p:extLst>
      <p:ext uri="{BB962C8B-B14F-4D97-AF65-F5344CB8AC3E}">
        <p14:creationId xmlns:p14="http://schemas.microsoft.com/office/powerpoint/2010/main" val="40802674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387953" y="2897877"/>
            <a:ext cx="3984147" cy="236045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第二个阶段</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:Kernel →</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rootfs</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switchroot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第三个阶段</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systemd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选择</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target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，启动对应服务→启动终端→登录。</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( 1 ) </a:t>
            </a:r>
            <a:r>
              <a:rPr kumimoji="0" lang="en-US" altLang="zh-CN" sz="1600" b="0" i="0" u="none" strike="noStrike" kern="1200" cap="none" spc="0" normalizeH="0" baseline="0" noProof="0" dirty="0" err="1">
                <a:ln>
                  <a:noFill/>
                </a:ln>
                <a:solidFill>
                  <a:prstClr val="black"/>
                </a:solidFill>
                <a:effectLst/>
                <a:uLnTx/>
                <a:uFillTx/>
                <a:latin typeface="Open Sans"/>
                <a:ea typeface="+mn-ea"/>
                <a:cs typeface="+mn-cs"/>
              </a:rPr>
              <a:t>systemd</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管理用户服务进程。</a:t>
            </a:r>
            <a:endParaRPr kumimoji="0" lang="en-US" altLang="zh-CN" sz="16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２</a:t>
            </a:r>
            <a:r>
              <a:rPr kumimoji="0" lang="en-US" altLang="zh-CN" sz="16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启动用户接口，接受用户操作。</a:t>
            </a: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7224712" y="6319036"/>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选择要启动的系统项</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启动过程与常用服务</a:t>
            </a:r>
          </a:p>
        </p:txBody>
      </p:sp>
      <p:pic>
        <p:nvPicPr>
          <p:cNvPr id="5" name="图片 4">
            <a:extLst>
              <a:ext uri="{FF2B5EF4-FFF2-40B4-BE49-F238E27FC236}">
                <a16:creationId xmlns:a16="http://schemas.microsoft.com/office/drawing/2014/main" id="{91C97C08-C205-40BA-9253-31BADBD8E3AE}"/>
              </a:ext>
            </a:extLst>
          </p:cNvPr>
          <p:cNvPicPr>
            <a:picLocks noChangeAspect="1"/>
          </p:cNvPicPr>
          <p:nvPr/>
        </p:nvPicPr>
        <p:blipFill>
          <a:blip r:embed="rId2"/>
          <a:stretch>
            <a:fillRect/>
          </a:stretch>
        </p:blipFill>
        <p:spPr>
          <a:xfrm>
            <a:off x="5842239" y="2052933"/>
            <a:ext cx="5109790" cy="4050343"/>
          </a:xfrm>
          <a:prstGeom prst="rect">
            <a:avLst/>
          </a:prstGeom>
        </p:spPr>
      </p:pic>
    </p:spTree>
    <p:extLst>
      <p:ext uri="{BB962C8B-B14F-4D97-AF65-F5344CB8AC3E}">
        <p14:creationId xmlns:p14="http://schemas.microsoft.com/office/powerpoint/2010/main" val="2653674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3984147" cy="369056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在安装过程中设置了系统最高管理权限账户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的密码，所以可以使用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账户登录系统；也创建了至少一个普通用户账户，设置了用户名和用户密码，所以也可以使用普通用户 账户进行登录</a:t>
            </a:r>
            <a:r>
              <a:rPr kumimoji="0" lang="zh-CN" altLang="en-US" sz="1600" b="0" i="0" u="none" strike="noStrike" kern="1200" cap="none" spc="0" normalizeH="0" baseline="0" noProof="0" dirty="0">
                <a:ln>
                  <a:noFill/>
                </a:ln>
                <a:solidFill>
                  <a:prstClr val="black"/>
                </a:solidFill>
                <a:effectLst/>
                <a:uLnTx/>
                <a:uFillTx/>
                <a:latin typeface="Open Sans"/>
                <a:ea typeface="+mn-ea"/>
                <a:cs typeface="+mn-cs"/>
              </a:rPr>
              <a:t>。</a:t>
            </a:r>
            <a:endParaRPr kumimoji="0" lang="en-US" altLang="zh-CN" sz="16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不论是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账户，还是普通用户账户，需要退出系统时，在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Shell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提示符下输人“</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exit”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命令即可。</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7834312" y="4375407"/>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系统登录</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登录与退出系统</a:t>
            </a:r>
          </a:p>
        </p:txBody>
      </p:sp>
      <p:pic>
        <p:nvPicPr>
          <p:cNvPr id="5" name="图片 4">
            <a:extLst>
              <a:ext uri="{FF2B5EF4-FFF2-40B4-BE49-F238E27FC236}">
                <a16:creationId xmlns:a16="http://schemas.microsoft.com/office/drawing/2014/main" id="{91C97C08-C205-40BA-9253-31BADBD8E3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13664" y="1973952"/>
            <a:ext cx="5109790" cy="2191507"/>
          </a:xfrm>
          <a:prstGeom prst="rect">
            <a:avLst/>
          </a:prstGeom>
        </p:spPr>
      </p:pic>
    </p:spTree>
    <p:extLst>
      <p:ext uri="{BB962C8B-B14F-4D97-AF65-F5344CB8AC3E}">
        <p14:creationId xmlns:p14="http://schemas.microsoft.com/office/powerpoint/2010/main" val="806057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3984147" cy="119757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vi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编辑器的工作模式共分为三种模式，分别是命令模式、编辑模式与末行模式。</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759455" y="3946818"/>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命令及功能介绍</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1.8.4    vi</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编辑器的使用</a:t>
            </a:r>
          </a:p>
        </p:txBody>
      </p:sp>
      <p:pic>
        <p:nvPicPr>
          <p:cNvPr id="5" name="图片 4">
            <a:extLst>
              <a:ext uri="{FF2B5EF4-FFF2-40B4-BE49-F238E27FC236}">
                <a16:creationId xmlns:a16="http://schemas.microsoft.com/office/drawing/2014/main" id="{91C97C08-C205-40BA-9253-31BADBD8E3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686973" y="1193587"/>
            <a:ext cx="3485727" cy="2379609"/>
          </a:xfrm>
          <a:prstGeom prst="rect">
            <a:avLst/>
          </a:prstGeom>
        </p:spPr>
      </p:pic>
      <p:pic>
        <p:nvPicPr>
          <p:cNvPr id="3" name="图片 2">
            <a:extLst>
              <a:ext uri="{FF2B5EF4-FFF2-40B4-BE49-F238E27FC236}">
                <a16:creationId xmlns:a16="http://schemas.microsoft.com/office/drawing/2014/main" id="{CFDDE903-FCEF-4CE4-8645-252CD6AB36C5}"/>
              </a:ext>
            </a:extLst>
          </p:cNvPr>
          <p:cNvPicPr>
            <a:picLocks noChangeAspect="1"/>
          </p:cNvPicPr>
          <p:nvPr/>
        </p:nvPicPr>
        <p:blipFill>
          <a:blip r:embed="rId3"/>
          <a:stretch>
            <a:fillRect/>
          </a:stretch>
        </p:blipFill>
        <p:spPr>
          <a:xfrm>
            <a:off x="1392368" y="4304226"/>
            <a:ext cx="9114286" cy="2390476"/>
          </a:xfrm>
          <a:prstGeom prst="rect">
            <a:avLst/>
          </a:prstGeom>
        </p:spPr>
      </p:pic>
      <p:sp>
        <p:nvSpPr>
          <p:cNvPr id="16" name="文本框 15">
            <a:extLst>
              <a:ext uri="{FF2B5EF4-FFF2-40B4-BE49-F238E27FC236}">
                <a16:creationId xmlns:a16="http://schemas.microsoft.com/office/drawing/2014/main" id="{46328C48-6ACD-4D79-B508-397B734AAEA4}"/>
              </a:ext>
            </a:extLst>
          </p:cNvPr>
          <p:cNvSpPr txBox="1"/>
          <p:nvPr/>
        </p:nvSpPr>
        <p:spPr>
          <a:xfrm>
            <a:off x="7255005" y="3636036"/>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Vi</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的三种工作模式</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Tree>
    <p:extLst>
      <p:ext uri="{BB962C8B-B14F-4D97-AF65-F5344CB8AC3E}">
        <p14:creationId xmlns:p14="http://schemas.microsoft.com/office/powerpoint/2010/main" val="14344008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9365772" cy="119462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１</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删除功能</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vi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编辑器的编辑模式下，用户可以使用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BackSpace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键来删除光标前面的内容，还可以使用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Delete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键来删除当前的字符。</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873755" y="3594089"/>
            <a:ext cx="29176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命令及功能介绍</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1.8.4    vi</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编辑器的使用</a:t>
            </a:r>
          </a:p>
        </p:txBody>
      </p:sp>
      <p:pic>
        <p:nvPicPr>
          <p:cNvPr id="4" name="图片 3">
            <a:extLst>
              <a:ext uri="{FF2B5EF4-FFF2-40B4-BE49-F238E27FC236}">
                <a16:creationId xmlns:a16="http://schemas.microsoft.com/office/drawing/2014/main" id="{34B4216A-D1EB-42D0-97E3-484D563B935F}"/>
              </a:ext>
            </a:extLst>
          </p:cNvPr>
          <p:cNvPicPr>
            <a:picLocks noChangeAspect="1"/>
          </p:cNvPicPr>
          <p:nvPr/>
        </p:nvPicPr>
        <p:blipFill>
          <a:blip r:embed="rId2"/>
          <a:stretch>
            <a:fillRect/>
          </a:stretch>
        </p:blipFill>
        <p:spPr>
          <a:xfrm>
            <a:off x="1283178" y="3987279"/>
            <a:ext cx="9009524" cy="1990476"/>
          </a:xfrm>
          <a:prstGeom prst="rect">
            <a:avLst/>
          </a:prstGeom>
        </p:spPr>
      </p:pic>
    </p:spTree>
    <p:extLst>
      <p:ext uri="{BB962C8B-B14F-4D97-AF65-F5344CB8AC3E}">
        <p14:creationId xmlns:p14="http://schemas.microsoft.com/office/powerpoint/2010/main" val="2564010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9365772" cy="119757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撤销功能</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用户在命令模式下输入“</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后按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Enter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键，就可以撤销上一次操作。</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复制粘贴功能</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311780" y="3686477"/>
            <a:ext cx="339394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ⅵ</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命令模下复制与粘贴命令及功能</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1.8.4    vi</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编辑器的使用</a:t>
            </a:r>
          </a:p>
        </p:txBody>
      </p:sp>
      <p:pic>
        <p:nvPicPr>
          <p:cNvPr id="4" name="图片 3">
            <a:extLst>
              <a:ext uri="{FF2B5EF4-FFF2-40B4-BE49-F238E27FC236}">
                <a16:creationId xmlns:a16="http://schemas.microsoft.com/office/drawing/2014/main" id="{34B4216A-D1EB-42D0-97E3-484D563B935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31312" y="4063814"/>
            <a:ext cx="8729376" cy="2242071"/>
          </a:xfrm>
          <a:prstGeom prst="rect">
            <a:avLst/>
          </a:prstGeom>
        </p:spPr>
      </p:pic>
    </p:spTree>
    <p:extLst>
      <p:ext uri="{BB962C8B-B14F-4D97-AF65-F5344CB8AC3E}">
        <p14:creationId xmlns:p14="http://schemas.microsoft.com/office/powerpoint/2010/main" val="1327657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9365772" cy="785793"/>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查找与替换功能</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用户可以进行从当前光标开始向前和向后的字符串查找操作，还可以重复上一次查找。</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311781" y="3515027"/>
            <a:ext cx="281292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vi</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命令模式下查找命令及功能</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1.8.4    vi</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编辑器的使用</a:t>
            </a:r>
          </a:p>
        </p:txBody>
      </p:sp>
      <p:pic>
        <p:nvPicPr>
          <p:cNvPr id="4" name="图片 3">
            <a:extLst>
              <a:ext uri="{FF2B5EF4-FFF2-40B4-BE49-F238E27FC236}">
                <a16:creationId xmlns:a16="http://schemas.microsoft.com/office/drawing/2014/main" id="{34B4216A-D1EB-42D0-97E3-484D563B935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31312" y="4003013"/>
            <a:ext cx="8729376" cy="2020773"/>
          </a:xfrm>
          <a:prstGeom prst="rect">
            <a:avLst/>
          </a:prstGeom>
        </p:spPr>
      </p:pic>
    </p:spTree>
    <p:extLst>
      <p:ext uri="{BB962C8B-B14F-4D97-AF65-F5344CB8AC3E}">
        <p14:creationId xmlns:p14="http://schemas.microsoft.com/office/powerpoint/2010/main" val="471913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352D612-C567-4F59-B99B-74B394D67A8F}"/>
              </a:ext>
            </a:extLst>
          </p:cNvPr>
          <p:cNvSpPr/>
          <p:nvPr/>
        </p:nvSpPr>
        <p:spPr>
          <a:xfrm>
            <a:off x="0" y="2178639"/>
            <a:ext cx="12192000" cy="2997200"/>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6" name="TextBox 21">
            <a:extLst>
              <a:ext uri="{FF2B5EF4-FFF2-40B4-BE49-F238E27FC236}">
                <a16:creationId xmlns:a16="http://schemas.microsoft.com/office/drawing/2014/main" id="{8C930C76-4380-4F6B-BF54-0EB9C2A5BE2D}"/>
              </a:ext>
            </a:extLst>
          </p:cNvPr>
          <p:cNvSpPr txBox="1"/>
          <p:nvPr/>
        </p:nvSpPr>
        <p:spPr>
          <a:xfrm>
            <a:off x="1453091" y="3292518"/>
            <a:ext cx="10138833" cy="769441"/>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1  </a:t>
            </a: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选择适合的网络操作系统</a:t>
            </a:r>
          </a:p>
        </p:txBody>
      </p:sp>
    </p:spTree>
    <p:extLst>
      <p:ext uri="{BB962C8B-B14F-4D97-AF65-F5344CB8AC3E}">
        <p14:creationId xmlns:p14="http://schemas.microsoft.com/office/powerpoint/2010/main" val="2425267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973952"/>
            <a:ext cx="9365772" cy="78207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环境设置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ⅵ</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编辑器中有很多环境参数可以设置，通过环境参数的设置可以增加</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ⅵ</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编辑器的功能。</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81425" y="275999"/>
            <a:ext cx="841057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.8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操作系统使用初步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311780" y="3515027"/>
            <a:ext cx="33463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ⅵ</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编辑器常用参数设置命令及效果</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1.8.4    vi</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编辑器的使用</a:t>
            </a:r>
          </a:p>
        </p:txBody>
      </p:sp>
      <p:pic>
        <p:nvPicPr>
          <p:cNvPr id="4" name="图片 3">
            <a:extLst>
              <a:ext uri="{FF2B5EF4-FFF2-40B4-BE49-F238E27FC236}">
                <a16:creationId xmlns:a16="http://schemas.microsoft.com/office/drawing/2014/main" id="{34B4216A-D1EB-42D0-97E3-484D563B935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008126" y="3933825"/>
            <a:ext cx="7913764" cy="2089961"/>
          </a:xfrm>
          <a:prstGeom prst="rect">
            <a:avLst/>
          </a:prstGeom>
        </p:spPr>
      </p:pic>
    </p:spTree>
    <p:extLst>
      <p:ext uri="{BB962C8B-B14F-4D97-AF65-F5344CB8AC3E}">
        <p14:creationId xmlns:p14="http://schemas.microsoft.com/office/powerpoint/2010/main" val="2050872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844754"/>
            <a:ext cx="9651522"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Liux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的文件系统是单一的树状结构。用户在使用中会把硬盘分成若干部分，称为分区。在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Liux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环境下，任何一个分区都必须挂载到这棵“树”的某个目录下。</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目录是文件系统目录树上的某个位置，分区是物理上的某块空间，所有分区都必须挂载到日录树中的某个具体的日录下才能进行读写操作。</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（根目录）是</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Liux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录树的最上层唯一节点，整个文件系统所有的文件和目录都是存储在它之下的某个节点。在安装操作系统时，用户会把创建的某一个磁盘分区挂载到根目录下。如果还有其他的分区，用户可以把它们挂载到文件系统的某一个目录下，“</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oot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或者任意一个子目录下，之后才能对分区上的文件进行正常的读写。</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178604" y="6115352"/>
            <a:ext cx="33463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根目录下的第一级子目录</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1.9.1    Linux</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磁盘分区和目录</a:t>
            </a:r>
          </a:p>
        </p:txBody>
      </p:sp>
      <p:pic>
        <p:nvPicPr>
          <p:cNvPr id="3" name="图片 2">
            <a:extLst>
              <a:ext uri="{FF2B5EF4-FFF2-40B4-BE49-F238E27FC236}">
                <a16:creationId xmlns:a16="http://schemas.microsoft.com/office/drawing/2014/main" id="{62A773EE-EFA7-44A9-B7EC-2CF2AE4B7860}"/>
              </a:ext>
            </a:extLst>
          </p:cNvPr>
          <p:cNvPicPr>
            <a:picLocks noChangeAspect="1"/>
          </p:cNvPicPr>
          <p:nvPr/>
        </p:nvPicPr>
        <p:blipFill>
          <a:blip r:embed="rId2"/>
          <a:stretch>
            <a:fillRect/>
          </a:stretch>
        </p:blipFill>
        <p:spPr>
          <a:xfrm>
            <a:off x="2881657" y="5230049"/>
            <a:ext cx="5514286" cy="866667"/>
          </a:xfrm>
          <a:prstGeom prst="rect">
            <a:avLst/>
          </a:prstGeom>
        </p:spPr>
      </p:pic>
    </p:spTree>
    <p:extLst>
      <p:ext uri="{BB962C8B-B14F-4D97-AF65-F5344CB8AC3E}">
        <p14:creationId xmlns:p14="http://schemas.microsoft.com/office/powerpoint/2010/main" val="3199134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844754"/>
            <a:ext cx="9651522"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nount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”命令的使用方法</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-t </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vfstype</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：用来指定虚拟文件系统的类型。</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2</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-o options</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：主要用来描述设备或文件的挂接方式。</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3</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device</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：要挂载的设备。</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dir</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：设备在系统上的挂载点。</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mount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命令挂载设备分区</a:t>
            </a:r>
          </a:p>
        </p:txBody>
      </p:sp>
      <p:pic>
        <p:nvPicPr>
          <p:cNvPr id="4" name="图片 3">
            <a:extLst>
              <a:ext uri="{FF2B5EF4-FFF2-40B4-BE49-F238E27FC236}">
                <a16:creationId xmlns:a16="http://schemas.microsoft.com/office/drawing/2014/main" id="{21C0CD15-1B91-4686-B631-D245078BF68C}"/>
              </a:ext>
            </a:extLst>
          </p:cNvPr>
          <p:cNvPicPr>
            <a:picLocks noChangeAspect="1"/>
          </p:cNvPicPr>
          <p:nvPr/>
        </p:nvPicPr>
        <p:blipFill>
          <a:blip r:embed="rId2"/>
          <a:stretch>
            <a:fillRect/>
          </a:stretch>
        </p:blipFill>
        <p:spPr>
          <a:xfrm>
            <a:off x="3363018" y="2494891"/>
            <a:ext cx="4161905" cy="380952"/>
          </a:xfrm>
          <a:prstGeom prst="rect">
            <a:avLst/>
          </a:prstGeom>
        </p:spPr>
      </p:pic>
    </p:spTree>
    <p:extLst>
      <p:ext uri="{BB962C8B-B14F-4D97-AF65-F5344CB8AC3E}">
        <p14:creationId xmlns:p14="http://schemas.microsoft.com/office/powerpoint/2010/main" val="1992659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844754"/>
            <a:ext cx="3650771" cy="369056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2.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挂载光盘</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要挂载光盘，首先需要使用“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mkdir</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命怜来创建要挂载的日录，然后使用“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mount”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命令进行挂载，光盘的默认设备名称是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/dev/</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cdrom</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，光盘的文件类型是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iso9660</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。如果要挂载的是光盘的镜像文件，需要添加“</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 loop”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参数。</a:t>
            </a:r>
            <a:endParaRPr kumimoji="0" lang="zh-CN" altLang="en-US"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mount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命令挂载设备分区</a:t>
            </a:r>
          </a:p>
        </p:txBody>
      </p:sp>
      <p:pic>
        <p:nvPicPr>
          <p:cNvPr id="3" name="图片 2">
            <a:extLst>
              <a:ext uri="{FF2B5EF4-FFF2-40B4-BE49-F238E27FC236}">
                <a16:creationId xmlns:a16="http://schemas.microsoft.com/office/drawing/2014/main" id="{B34A2712-7EE6-42D8-A99C-885A5C9CC20C}"/>
              </a:ext>
            </a:extLst>
          </p:cNvPr>
          <p:cNvPicPr>
            <a:picLocks noChangeAspect="1"/>
          </p:cNvPicPr>
          <p:nvPr/>
        </p:nvPicPr>
        <p:blipFill>
          <a:blip r:embed="rId2"/>
          <a:stretch>
            <a:fillRect/>
          </a:stretch>
        </p:blipFill>
        <p:spPr>
          <a:xfrm>
            <a:off x="5256247" y="1979947"/>
            <a:ext cx="5766874" cy="3835673"/>
          </a:xfrm>
          <a:prstGeom prst="rect">
            <a:avLst/>
          </a:prstGeom>
        </p:spPr>
      </p:pic>
    </p:spTree>
    <p:extLst>
      <p:ext uri="{BB962C8B-B14F-4D97-AF65-F5344CB8AC3E}">
        <p14:creationId xmlns:p14="http://schemas.microsoft.com/office/powerpoint/2010/main" val="1009413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1844754"/>
            <a:ext cx="9641997" cy="244406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３</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 挂载Ｕ 盘或者移动硬盘</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插入</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盘或者接入移动硬盘之前，应先用“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fisk</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或“</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more/proc/partitions”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查看系统的磁盘和</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磁盘分区情况。</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SCSI</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磁盘（</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SCSI Disk</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），系统会标识为“</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sd</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”，第一块硬盘用“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”表示，后面依次用“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b</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c</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d</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”来表示。每块磁盘可以分成多个分区，序号依序是</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2</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3</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等，</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1~4</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是主分区，从</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5</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开始是逻辑分区。</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1797354" y="5962952"/>
            <a:ext cx="33463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查看磁盘分区情况</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mount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命令挂载设备分区</a:t>
            </a:r>
          </a:p>
        </p:txBody>
      </p:sp>
      <p:pic>
        <p:nvPicPr>
          <p:cNvPr id="4" name="图片 3">
            <a:extLst>
              <a:ext uri="{FF2B5EF4-FFF2-40B4-BE49-F238E27FC236}">
                <a16:creationId xmlns:a16="http://schemas.microsoft.com/office/drawing/2014/main" id="{8993D51A-5483-49F9-99F8-AA5ACC5035B7}"/>
              </a:ext>
            </a:extLst>
          </p:cNvPr>
          <p:cNvPicPr>
            <a:picLocks noChangeAspect="1"/>
          </p:cNvPicPr>
          <p:nvPr/>
        </p:nvPicPr>
        <p:blipFill>
          <a:blip r:embed="rId2"/>
          <a:stretch>
            <a:fillRect/>
          </a:stretch>
        </p:blipFill>
        <p:spPr>
          <a:xfrm>
            <a:off x="962025" y="4095881"/>
            <a:ext cx="4275943" cy="1710377"/>
          </a:xfrm>
          <a:prstGeom prst="rect">
            <a:avLst/>
          </a:prstGeom>
        </p:spPr>
      </p:pic>
      <p:pic>
        <p:nvPicPr>
          <p:cNvPr id="6" name="图片 5">
            <a:extLst>
              <a:ext uri="{FF2B5EF4-FFF2-40B4-BE49-F238E27FC236}">
                <a16:creationId xmlns:a16="http://schemas.microsoft.com/office/drawing/2014/main" id="{9B879B34-4A95-48F0-9D50-C1B8C846166A}"/>
              </a:ext>
            </a:extLst>
          </p:cNvPr>
          <p:cNvPicPr>
            <a:picLocks noChangeAspect="1"/>
          </p:cNvPicPr>
          <p:nvPr/>
        </p:nvPicPr>
        <p:blipFill>
          <a:blip r:embed="rId3"/>
          <a:stretch>
            <a:fillRect/>
          </a:stretch>
        </p:blipFill>
        <p:spPr>
          <a:xfrm>
            <a:off x="5470556" y="4158424"/>
            <a:ext cx="5759419" cy="1647834"/>
          </a:xfrm>
          <a:prstGeom prst="rect">
            <a:avLst/>
          </a:prstGeom>
        </p:spPr>
      </p:pic>
      <p:sp>
        <p:nvSpPr>
          <p:cNvPr id="16" name="文本框 15">
            <a:extLst>
              <a:ext uri="{FF2B5EF4-FFF2-40B4-BE49-F238E27FC236}">
                <a16:creationId xmlns:a16="http://schemas.microsoft.com/office/drawing/2014/main" id="{C22E0516-C41D-4C2E-9B6C-F79CEE0D5B01}"/>
              </a:ext>
            </a:extLst>
          </p:cNvPr>
          <p:cNvSpPr txBox="1"/>
          <p:nvPr/>
        </p:nvSpPr>
        <p:spPr>
          <a:xfrm>
            <a:off x="7283754" y="5962952"/>
            <a:ext cx="334631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查看连接的</a:t>
            </a: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U</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盘信息</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Tree>
    <p:extLst>
      <p:ext uri="{BB962C8B-B14F-4D97-AF65-F5344CB8AC3E}">
        <p14:creationId xmlns:p14="http://schemas.microsoft.com/office/powerpoint/2010/main" val="3556845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9" y="2244864"/>
            <a:ext cx="3574572" cy="2859565"/>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使用“</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umount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”卸载设备</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挂载的设备不再使用时，可以把它卸载。卸载设备使用的命令是“</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umount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设备名！挂载位置”。然后，执行以下任意一个命令对先前挂载的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盘等设备进行卸载。</a:t>
            </a:r>
            <a:endParaRPr kumimoji="0" lang="zh-CN" altLang="en-US"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mount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命令挂载设备分区</a:t>
            </a:r>
          </a:p>
        </p:txBody>
      </p:sp>
      <p:pic>
        <p:nvPicPr>
          <p:cNvPr id="3" name="图片 2">
            <a:extLst>
              <a:ext uri="{FF2B5EF4-FFF2-40B4-BE49-F238E27FC236}">
                <a16:creationId xmlns:a16="http://schemas.microsoft.com/office/drawing/2014/main" id="{D0B984E0-C17E-455B-B0E6-2CEE74F5F504}"/>
              </a:ext>
            </a:extLst>
          </p:cNvPr>
          <p:cNvPicPr>
            <a:picLocks noChangeAspect="1"/>
          </p:cNvPicPr>
          <p:nvPr/>
        </p:nvPicPr>
        <p:blipFill>
          <a:blip r:embed="rId2"/>
          <a:stretch>
            <a:fillRect/>
          </a:stretch>
        </p:blipFill>
        <p:spPr>
          <a:xfrm>
            <a:off x="4982035" y="2381105"/>
            <a:ext cx="5971716" cy="2931710"/>
          </a:xfrm>
          <a:prstGeom prst="rect">
            <a:avLst/>
          </a:prstGeom>
        </p:spPr>
      </p:pic>
    </p:spTree>
    <p:extLst>
      <p:ext uri="{BB962C8B-B14F-4D97-AF65-F5344CB8AC3E}">
        <p14:creationId xmlns:p14="http://schemas.microsoft.com/office/powerpoint/2010/main" val="1917800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9" y="2244864"/>
            <a:ext cx="9765822" cy="119757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Liux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操作系统下的文件类型有普通文件、目录文件、链接文件和特殊文件</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种，可以通过“</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ls-l</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  “</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ile</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stat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”几个命令来查看文件的类型等相关信息。</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5384866" y="3429000"/>
            <a:ext cx="13112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文件的类型</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文件类型</a:t>
            </a:r>
          </a:p>
        </p:txBody>
      </p:sp>
      <p:pic>
        <p:nvPicPr>
          <p:cNvPr id="4" name="图片 3">
            <a:extLst>
              <a:ext uri="{FF2B5EF4-FFF2-40B4-BE49-F238E27FC236}">
                <a16:creationId xmlns:a16="http://schemas.microsoft.com/office/drawing/2014/main" id="{4CFFBD82-C88A-46C7-AB28-E5B73A4D3B38}"/>
              </a:ext>
            </a:extLst>
          </p:cNvPr>
          <p:cNvPicPr>
            <a:picLocks noChangeAspect="1"/>
          </p:cNvPicPr>
          <p:nvPr/>
        </p:nvPicPr>
        <p:blipFill>
          <a:blip r:embed="rId2"/>
          <a:stretch>
            <a:fillRect/>
          </a:stretch>
        </p:blipFill>
        <p:spPr>
          <a:xfrm>
            <a:off x="1538857" y="3805902"/>
            <a:ext cx="9114286" cy="2409524"/>
          </a:xfrm>
          <a:prstGeom prst="rect">
            <a:avLst/>
          </a:prstGeom>
        </p:spPr>
      </p:pic>
    </p:spTree>
    <p:extLst>
      <p:ext uri="{BB962C8B-B14F-4D97-AF65-F5344CB8AC3E}">
        <p14:creationId xmlns:p14="http://schemas.microsoft.com/office/powerpoint/2010/main" val="37599631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9" y="2244864"/>
            <a:ext cx="9765822" cy="119757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Liux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操作系统下的文件类型有普通文件、目录文件、链接文件和特殊文件</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种，可以通过“</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ls-l</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  “</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ile</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stat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”几个命令来查看文件的类型等相关信息。</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5384866" y="3429000"/>
            <a:ext cx="13112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文件的类型</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文件类型</a:t>
            </a:r>
          </a:p>
        </p:txBody>
      </p:sp>
      <p:pic>
        <p:nvPicPr>
          <p:cNvPr id="4" name="图片 3">
            <a:extLst>
              <a:ext uri="{FF2B5EF4-FFF2-40B4-BE49-F238E27FC236}">
                <a16:creationId xmlns:a16="http://schemas.microsoft.com/office/drawing/2014/main" id="{4CFFBD82-C88A-46C7-AB28-E5B73A4D3B38}"/>
              </a:ext>
            </a:extLst>
          </p:cNvPr>
          <p:cNvPicPr>
            <a:picLocks noChangeAspect="1"/>
          </p:cNvPicPr>
          <p:nvPr/>
        </p:nvPicPr>
        <p:blipFill>
          <a:blip r:embed="rId2"/>
          <a:stretch>
            <a:fillRect/>
          </a:stretch>
        </p:blipFill>
        <p:spPr>
          <a:xfrm>
            <a:off x="1538857" y="3805902"/>
            <a:ext cx="9114286" cy="2409524"/>
          </a:xfrm>
          <a:prstGeom prst="rect">
            <a:avLst/>
          </a:prstGeom>
        </p:spPr>
      </p:pic>
    </p:spTree>
    <p:extLst>
      <p:ext uri="{BB962C8B-B14F-4D97-AF65-F5344CB8AC3E}">
        <p14:creationId xmlns:p14="http://schemas.microsoft.com/office/powerpoint/2010/main" val="461965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68878" y="2244864"/>
            <a:ext cx="9832497"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Linux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操作系统提供了丰富的文档和命令，帮助用户学习和使用。可以使用“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help</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命令名”命令或者“命令名</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--help”</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命令来获得功能和用法信息。如果想获取更详细的信息，可以使用“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man</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命令名”命令或者“</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info</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命令名”命令。</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使用“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man”</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命令时，内容常常较多，需要使用翻页键进行翻页。</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b</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键（</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back</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，向后）用于向前翻页，</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f</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键（</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forward</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，向前）用于向后翻页，空格键也可以用于向后翻页，</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q</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键（</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quit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，退出）用于退出</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man</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软件。</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28975" y="275999"/>
            <a:ext cx="89630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.9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文件系统管理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1.9.4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查看帮助和文件查找</a:t>
            </a:r>
          </a:p>
        </p:txBody>
      </p:sp>
    </p:spTree>
    <p:extLst>
      <p:ext uri="{BB962C8B-B14F-4D97-AF65-F5344CB8AC3E}">
        <p14:creationId xmlns:p14="http://schemas.microsoft.com/office/powerpoint/2010/main" val="1158611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8699566" y="2017481"/>
            <a:ext cx="13112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文件的类型</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常见目录功能介绍</a:t>
            </a:r>
          </a:p>
        </p:txBody>
      </p:sp>
      <p:pic>
        <p:nvPicPr>
          <p:cNvPr id="3" name="图片 2">
            <a:extLst>
              <a:ext uri="{FF2B5EF4-FFF2-40B4-BE49-F238E27FC236}">
                <a16:creationId xmlns:a16="http://schemas.microsoft.com/office/drawing/2014/main" id="{285F2153-76D3-4661-82A1-D26218B24C36}"/>
              </a:ext>
            </a:extLst>
          </p:cNvPr>
          <p:cNvPicPr>
            <a:picLocks noChangeAspect="1"/>
          </p:cNvPicPr>
          <p:nvPr/>
        </p:nvPicPr>
        <p:blipFill>
          <a:blip r:embed="rId2"/>
          <a:stretch>
            <a:fillRect/>
          </a:stretch>
        </p:blipFill>
        <p:spPr>
          <a:xfrm>
            <a:off x="614930" y="2286383"/>
            <a:ext cx="5385820" cy="751641"/>
          </a:xfrm>
          <a:prstGeom prst="rect">
            <a:avLst/>
          </a:prstGeom>
        </p:spPr>
      </p:pic>
      <p:pic>
        <p:nvPicPr>
          <p:cNvPr id="5" name="图片 4">
            <a:extLst>
              <a:ext uri="{FF2B5EF4-FFF2-40B4-BE49-F238E27FC236}">
                <a16:creationId xmlns:a16="http://schemas.microsoft.com/office/drawing/2014/main" id="{D7C6F6DB-92F3-46C9-B805-F933DD914807}"/>
              </a:ext>
            </a:extLst>
          </p:cNvPr>
          <p:cNvPicPr>
            <a:picLocks noChangeAspect="1"/>
          </p:cNvPicPr>
          <p:nvPr/>
        </p:nvPicPr>
        <p:blipFill>
          <a:blip r:embed="rId3"/>
          <a:stretch>
            <a:fillRect/>
          </a:stretch>
        </p:blipFill>
        <p:spPr>
          <a:xfrm>
            <a:off x="614930" y="2961027"/>
            <a:ext cx="5377796" cy="3620974"/>
          </a:xfrm>
          <a:prstGeom prst="rect">
            <a:avLst/>
          </a:prstGeom>
        </p:spPr>
      </p:pic>
      <p:sp>
        <p:nvSpPr>
          <p:cNvPr id="17" name="文本框 16">
            <a:extLst>
              <a:ext uri="{FF2B5EF4-FFF2-40B4-BE49-F238E27FC236}">
                <a16:creationId xmlns:a16="http://schemas.microsoft.com/office/drawing/2014/main" id="{761B1EC3-9E4D-4677-8188-4F51FD6AAFC5}"/>
              </a:ext>
            </a:extLst>
          </p:cNvPr>
          <p:cNvSpPr txBox="1"/>
          <p:nvPr/>
        </p:nvSpPr>
        <p:spPr>
          <a:xfrm>
            <a:off x="2047726" y="1917051"/>
            <a:ext cx="2305348"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Open Sans"/>
                <a:ea typeface="+mn-ea"/>
                <a:cs typeface="+mn-cs"/>
              </a:rPr>
              <a:t>Linux</a:t>
            </a:r>
            <a:r>
              <a:rPr kumimoji="0" lang="zh-CN" altLang="en-US" sz="1600" b="0" i="0" u="none" strike="noStrike" kern="1200" cap="none" spc="0" normalizeH="0" baseline="0" noProof="0" dirty="0">
                <a:ln>
                  <a:noFill/>
                </a:ln>
                <a:solidFill>
                  <a:srgbClr val="0070C0"/>
                </a:solidFill>
                <a:effectLst/>
                <a:uLnTx/>
                <a:uFillTx/>
                <a:latin typeface="Open Sans"/>
                <a:ea typeface="+mn-ea"/>
                <a:cs typeface="+mn-cs"/>
              </a:rPr>
              <a:t>目录名和功能</a:t>
            </a:r>
          </a:p>
        </p:txBody>
      </p:sp>
      <p:pic>
        <p:nvPicPr>
          <p:cNvPr id="9" name="图片 8">
            <a:extLst>
              <a:ext uri="{FF2B5EF4-FFF2-40B4-BE49-F238E27FC236}">
                <a16:creationId xmlns:a16="http://schemas.microsoft.com/office/drawing/2014/main" id="{4F6F3D9B-B621-43E5-ADEC-D68357DFACD1}"/>
              </a:ext>
            </a:extLst>
          </p:cNvPr>
          <p:cNvPicPr>
            <a:picLocks noChangeAspect="1"/>
          </p:cNvPicPr>
          <p:nvPr/>
        </p:nvPicPr>
        <p:blipFill>
          <a:blip r:embed="rId4"/>
          <a:stretch>
            <a:fillRect/>
          </a:stretch>
        </p:blipFill>
        <p:spPr>
          <a:xfrm>
            <a:off x="6000750" y="2332784"/>
            <a:ext cx="6189697" cy="1363941"/>
          </a:xfrm>
          <a:prstGeom prst="rect">
            <a:avLst/>
          </a:prstGeom>
        </p:spPr>
      </p:pic>
      <p:pic>
        <p:nvPicPr>
          <p:cNvPr id="19" name="图片 18">
            <a:extLst>
              <a:ext uri="{FF2B5EF4-FFF2-40B4-BE49-F238E27FC236}">
                <a16:creationId xmlns:a16="http://schemas.microsoft.com/office/drawing/2014/main" id="{CE6C8FC3-4A12-4D6B-8ED5-E30D25F4AD0D}"/>
              </a:ext>
            </a:extLst>
          </p:cNvPr>
          <p:cNvPicPr>
            <a:picLocks noChangeAspect="1"/>
          </p:cNvPicPr>
          <p:nvPr/>
        </p:nvPicPr>
        <p:blipFill>
          <a:blip r:embed="rId5"/>
          <a:stretch>
            <a:fillRect/>
          </a:stretch>
        </p:blipFill>
        <p:spPr>
          <a:xfrm>
            <a:off x="5992727" y="3422325"/>
            <a:ext cx="6199273" cy="567125"/>
          </a:xfrm>
          <a:prstGeom prst="rect">
            <a:avLst/>
          </a:prstGeom>
        </p:spPr>
      </p:pic>
    </p:spTree>
    <p:extLst>
      <p:ext uri="{BB962C8B-B14F-4D97-AF65-F5344CB8AC3E}">
        <p14:creationId xmlns:p14="http://schemas.microsoft.com/office/powerpoint/2010/main" val="4072650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9880" y="2966582"/>
            <a:ext cx="3996996" cy="2032288"/>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(Operating System,</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是安装在计算机设备上的软件，用于实现对底层硬件的管理，并提供接口服务给用户，从而使用户可以通过接口来操作和控制计算机。</a:t>
            </a: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62375" y="275999"/>
            <a:ext cx="84296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3257302" cy="369332"/>
          </a:xfrm>
          <a:prstGeom prst="rect">
            <a:avLst/>
          </a:prstGeom>
        </p:spPr>
        <p:txBody>
          <a:bodyPr wrap="non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 网络操作系统概述</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１</a:t>
            </a: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１</a:t>
            </a: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１　操作系统与网络操作系统</a:t>
            </a:r>
          </a:p>
        </p:txBody>
      </p:sp>
      <p:pic>
        <p:nvPicPr>
          <p:cNvPr id="5" name="图片 4">
            <a:extLst>
              <a:ext uri="{FF2B5EF4-FFF2-40B4-BE49-F238E27FC236}">
                <a16:creationId xmlns:a16="http://schemas.microsoft.com/office/drawing/2014/main" id="{5BD13C3B-8633-4437-BF52-58032745C69D}"/>
              </a:ext>
            </a:extLst>
          </p:cNvPr>
          <p:cNvPicPr>
            <a:picLocks noChangeAspect="1"/>
          </p:cNvPicPr>
          <p:nvPr/>
        </p:nvPicPr>
        <p:blipFill rotWithShape="1">
          <a:blip r:embed="rId2"/>
          <a:srcRect l="-1" r="1326" b="11228"/>
          <a:stretch/>
        </p:blipFill>
        <p:spPr>
          <a:xfrm>
            <a:off x="6096000" y="2681339"/>
            <a:ext cx="5619750" cy="2595511"/>
          </a:xfrm>
          <a:prstGeom prst="rect">
            <a:avLst/>
          </a:prstGeom>
        </p:spPr>
      </p:pic>
      <p:sp>
        <p:nvSpPr>
          <p:cNvPr id="16" name="文本框 15">
            <a:extLst>
              <a:ext uri="{FF2B5EF4-FFF2-40B4-BE49-F238E27FC236}">
                <a16:creationId xmlns:a16="http://schemas.microsoft.com/office/drawing/2014/main" id="{9A5EBC99-36DC-4B15-B593-3A9B713094F8}"/>
              </a:ext>
            </a:extLst>
          </p:cNvPr>
          <p:cNvSpPr txBox="1"/>
          <p:nvPr/>
        </p:nvSpPr>
        <p:spPr>
          <a:xfrm>
            <a:off x="7877175" y="5444609"/>
            <a:ext cx="26384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Open Sans"/>
                <a:ea typeface="+mn-ea"/>
                <a:cs typeface="+mn-cs"/>
              </a:rPr>
              <a:t>操作系统的整体概念</a:t>
            </a:r>
          </a:p>
        </p:txBody>
      </p:sp>
    </p:spTree>
    <p:extLst>
      <p:ext uri="{BB962C8B-B14F-4D97-AF65-F5344CB8AC3E}">
        <p14:creationId xmlns:p14="http://schemas.microsoft.com/office/powerpoint/2010/main" val="35986972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516472" y="2296427"/>
            <a:ext cx="282568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目录和文件基本操作命令</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目录和文件操作</a:t>
            </a:r>
          </a:p>
        </p:txBody>
      </p:sp>
      <p:pic>
        <p:nvPicPr>
          <p:cNvPr id="4" name="图片 3">
            <a:extLst>
              <a:ext uri="{FF2B5EF4-FFF2-40B4-BE49-F238E27FC236}">
                <a16:creationId xmlns:a16="http://schemas.microsoft.com/office/drawing/2014/main" id="{503897FD-199E-40DD-8ECE-B65998897911}"/>
              </a:ext>
            </a:extLst>
          </p:cNvPr>
          <p:cNvPicPr>
            <a:picLocks noChangeAspect="1"/>
          </p:cNvPicPr>
          <p:nvPr/>
        </p:nvPicPr>
        <p:blipFill>
          <a:blip r:embed="rId2"/>
          <a:stretch>
            <a:fillRect/>
          </a:stretch>
        </p:blipFill>
        <p:spPr>
          <a:xfrm>
            <a:off x="1376933" y="2705053"/>
            <a:ext cx="9133333" cy="2352381"/>
          </a:xfrm>
          <a:prstGeom prst="rect">
            <a:avLst/>
          </a:prstGeom>
        </p:spPr>
      </p:pic>
      <p:pic>
        <p:nvPicPr>
          <p:cNvPr id="6" name="图片 5">
            <a:extLst>
              <a:ext uri="{FF2B5EF4-FFF2-40B4-BE49-F238E27FC236}">
                <a16:creationId xmlns:a16="http://schemas.microsoft.com/office/drawing/2014/main" id="{04EB6F4A-F344-4261-B19B-EFA0D84DEA2C}"/>
              </a:ext>
            </a:extLst>
          </p:cNvPr>
          <p:cNvPicPr>
            <a:picLocks noChangeAspect="1"/>
          </p:cNvPicPr>
          <p:nvPr/>
        </p:nvPicPr>
        <p:blipFill>
          <a:blip r:embed="rId3"/>
          <a:stretch>
            <a:fillRect/>
          </a:stretch>
        </p:blipFill>
        <p:spPr>
          <a:xfrm>
            <a:off x="1376933" y="5028859"/>
            <a:ext cx="9104762" cy="1200000"/>
          </a:xfrm>
          <a:prstGeom prst="rect">
            <a:avLst/>
          </a:prstGeom>
        </p:spPr>
      </p:pic>
    </p:spTree>
    <p:extLst>
      <p:ext uri="{BB962C8B-B14F-4D97-AF65-F5344CB8AC3E}">
        <p14:creationId xmlns:p14="http://schemas.microsoft.com/office/powerpoint/2010/main" val="1021381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4516472" y="2296427"/>
            <a:ext cx="282568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文件权限设置的相关命令</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pic>
        <p:nvPicPr>
          <p:cNvPr id="4" name="图片 3">
            <a:extLst>
              <a:ext uri="{FF2B5EF4-FFF2-40B4-BE49-F238E27FC236}">
                <a16:creationId xmlns:a16="http://schemas.microsoft.com/office/drawing/2014/main" id="{503897FD-199E-40DD-8ECE-B6599889791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06907" y="2803551"/>
            <a:ext cx="10166331" cy="3105197"/>
          </a:xfrm>
          <a:prstGeom prst="rect">
            <a:avLst/>
          </a:prstGeom>
        </p:spPr>
      </p:pic>
    </p:spTree>
    <p:extLst>
      <p:ext uri="{BB962C8B-B14F-4D97-AF65-F5344CB8AC3E}">
        <p14:creationId xmlns:p14="http://schemas.microsoft.com/office/powerpoint/2010/main" val="2073126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1844814"/>
            <a:ext cx="9832497" cy="2028569"/>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１</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查看文件权限</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在</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Liux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操作系统下，查看文件日录的权限可以使用“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1s-1”</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命令，其中，“</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-1”</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表示使用长列表方式显示内容。此时，文件信息的第一列就是权限属性。“</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touch</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文件名”命令表示当文件不存在时创建新文件，文件已存在时更新文件状态。命令如下：</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3628844" y="5943217"/>
            <a:ext cx="431158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新建文件或者更新文件状态后查看文件权限</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pic>
        <p:nvPicPr>
          <p:cNvPr id="3" name="图片 2">
            <a:extLst>
              <a:ext uri="{FF2B5EF4-FFF2-40B4-BE49-F238E27FC236}">
                <a16:creationId xmlns:a16="http://schemas.microsoft.com/office/drawing/2014/main" id="{0CC0B707-ED6E-488D-9774-37FDB4DEE384}"/>
              </a:ext>
            </a:extLst>
          </p:cNvPr>
          <p:cNvPicPr>
            <a:picLocks noChangeAspect="1"/>
          </p:cNvPicPr>
          <p:nvPr/>
        </p:nvPicPr>
        <p:blipFill>
          <a:blip r:embed="rId2"/>
          <a:stretch>
            <a:fillRect/>
          </a:stretch>
        </p:blipFill>
        <p:spPr>
          <a:xfrm>
            <a:off x="4807095" y="3713300"/>
            <a:ext cx="1780952" cy="600000"/>
          </a:xfrm>
          <a:prstGeom prst="rect">
            <a:avLst/>
          </a:prstGeom>
        </p:spPr>
      </p:pic>
      <p:pic>
        <p:nvPicPr>
          <p:cNvPr id="5" name="图片 4">
            <a:extLst>
              <a:ext uri="{FF2B5EF4-FFF2-40B4-BE49-F238E27FC236}">
                <a16:creationId xmlns:a16="http://schemas.microsoft.com/office/drawing/2014/main" id="{46993757-ABA8-46B8-A72A-3E896FC31D64}"/>
              </a:ext>
            </a:extLst>
          </p:cNvPr>
          <p:cNvPicPr>
            <a:picLocks noChangeAspect="1"/>
          </p:cNvPicPr>
          <p:nvPr/>
        </p:nvPicPr>
        <p:blipFill>
          <a:blip r:embed="rId3"/>
          <a:stretch>
            <a:fillRect/>
          </a:stretch>
        </p:blipFill>
        <p:spPr>
          <a:xfrm>
            <a:off x="3454714" y="5025288"/>
            <a:ext cx="4485714" cy="638095"/>
          </a:xfrm>
          <a:prstGeom prst="rect">
            <a:avLst/>
          </a:prstGeom>
        </p:spPr>
      </p:pic>
    </p:spTree>
    <p:extLst>
      <p:ext uri="{BB962C8B-B14F-4D97-AF65-F5344CB8AC3E}">
        <p14:creationId xmlns:p14="http://schemas.microsoft.com/office/powerpoint/2010/main" val="2554437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1844814"/>
            <a:ext cx="9832497" cy="4521559"/>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2.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 修改文件权限</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chmod</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命令有两种用法：一是包含字母和操作符表达式的文字设定法，二是包含数字的数字设定法。</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１</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文字设定法。</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２</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数字设定法。</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chmod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命令还支持另一种数字设定法。在每</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位一组的权限设定中：没有权限“</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表示，读权限“”用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表示，写权限“</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表示，执行权限“</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表示，然后将其相加。例如，“</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w-r--r--”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对应的等价数字权限就是“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644”</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chmod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数字权限</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文件名”也可以进行权限设定。</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pic>
        <p:nvPicPr>
          <p:cNvPr id="4" name="图片 3">
            <a:extLst>
              <a:ext uri="{FF2B5EF4-FFF2-40B4-BE49-F238E27FC236}">
                <a16:creationId xmlns:a16="http://schemas.microsoft.com/office/drawing/2014/main" id="{C808B076-16F3-427C-848B-438E16B5A60D}"/>
              </a:ext>
            </a:extLst>
          </p:cNvPr>
          <p:cNvPicPr>
            <a:picLocks noChangeAspect="1"/>
          </p:cNvPicPr>
          <p:nvPr/>
        </p:nvPicPr>
        <p:blipFill>
          <a:blip r:embed="rId2"/>
          <a:stretch>
            <a:fillRect/>
          </a:stretch>
        </p:blipFill>
        <p:spPr>
          <a:xfrm>
            <a:off x="3743474" y="3675206"/>
            <a:ext cx="4485714" cy="371429"/>
          </a:xfrm>
          <a:prstGeom prst="rect">
            <a:avLst/>
          </a:prstGeom>
        </p:spPr>
      </p:pic>
    </p:spTree>
    <p:extLst>
      <p:ext uri="{BB962C8B-B14F-4D97-AF65-F5344CB8AC3E}">
        <p14:creationId xmlns:p14="http://schemas.microsoft.com/office/powerpoint/2010/main" val="2960489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1844814"/>
            <a:ext cx="9832497" cy="369056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３</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改变所属组</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chgp</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命令用于改变文件或日录所属的用户组。</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语法如下：</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group”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可以是用户组标识、用户组的组名，“</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filename'”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是以空格分开的要改变属组的文件列表，支持通配符。</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如果用户不是该文件的属主或</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用户，则不能改变该文件的组。</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常用选项“</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表示递归式地改变指定目录及其下的所有子目录和文件所属组。</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pic>
        <p:nvPicPr>
          <p:cNvPr id="3" name="图片 2">
            <a:extLst>
              <a:ext uri="{FF2B5EF4-FFF2-40B4-BE49-F238E27FC236}">
                <a16:creationId xmlns:a16="http://schemas.microsoft.com/office/drawing/2014/main" id="{DE6D5E3B-EA53-4963-B0CF-C8E276F18336}"/>
              </a:ext>
            </a:extLst>
          </p:cNvPr>
          <p:cNvPicPr>
            <a:picLocks noChangeAspect="1"/>
          </p:cNvPicPr>
          <p:nvPr/>
        </p:nvPicPr>
        <p:blipFill>
          <a:blip r:embed="rId2"/>
          <a:stretch>
            <a:fillRect/>
          </a:stretch>
        </p:blipFill>
        <p:spPr>
          <a:xfrm>
            <a:off x="4562666" y="3267095"/>
            <a:ext cx="3066667" cy="323810"/>
          </a:xfrm>
          <a:prstGeom prst="rect">
            <a:avLst/>
          </a:prstGeom>
        </p:spPr>
      </p:pic>
    </p:spTree>
    <p:extLst>
      <p:ext uri="{BB962C8B-B14F-4D97-AF65-F5344CB8AC3E}">
        <p14:creationId xmlns:p14="http://schemas.microsoft.com/office/powerpoint/2010/main" val="3112990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1844814"/>
            <a:ext cx="9832497"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4.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改变文件属主和属组</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cowm</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命令用于更改某个文件或目录的属主和所属组。例如，</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root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用户把自己的一个文件复制给其他用户，为了让用户能够存取这个文件，</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0t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用户应该把这个文件的属主设为该用户，否则该用户将没有权限对文件实施各种操作。</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chown</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命令语法如下。</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常用选项“</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表示递归式地改变指定目录及其下面的所有子目录，以及文件的属主和属组。</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pic>
        <p:nvPicPr>
          <p:cNvPr id="4" name="图片 3">
            <a:extLst>
              <a:ext uri="{FF2B5EF4-FFF2-40B4-BE49-F238E27FC236}">
                <a16:creationId xmlns:a16="http://schemas.microsoft.com/office/drawing/2014/main" id="{820E4598-EA4B-47CC-8BB9-704F7F812CE3}"/>
              </a:ext>
            </a:extLst>
          </p:cNvPr>
          <p:cNvPicPr>
            <a:picLocks noChangeAspect="1"/>
          </p:cNvPicPr>
          <p:nvPr/>
        </p:nvPicPr>
        <p:blipFill>
          <a:blip r:embed="rId2"/>
          <a:stretch>
            <a:fillRect/>
          </a:stretch>
        </p:blipFill>
        <p:spPr>
          <a:xfrm>
            <a:off x="4160826" y="4033860"/>
            <a:ext cx="3247619" cy="371429"/>
          </a:xfrm>
          <a:prstGeom prst="rect">
            <a:avLst/>
          </a:prstGeom>
        </p:spPr>
      </p:pic>
    </p:spTree>
    <p:extLst>
      <p:ext uri="{BB962C8B-B14F-4D97-AF65-F5344CB8AC3E}">
        <p14:creationId xmlns:p14="http://schemas.microsoft.com/office/powerpoint/2010/main" val="6093236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2130564"/>
            <a:ext cx="9832497" cy="2028569"/>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５</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设置文件掩码</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umask</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命令用于设置文件掩码。</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umask</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命令的功能就是当新建文件时，取消文件的指定权限。</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用户每次注册进入系统时，“</a:t>
            </a:r>
            <a:r>
              <a:rPr kumimoji="0" lang="en-US" altLang="zh-CN" sz="1800" b="0" i="0" u="none" strike="noStrike" kern="1200" cap="none" spc="0" normalizeH="0" baseline="0" noProof="0" dirty="0" err="1">
                <a:ln>
                  <a:noFill/>
                </a:ln>
                <a:solidFill>
                  <a:prstClr val="black"/>
                </a:solidFill>
                <a:effectLst/>
                <a:uLnTx/>
                <a:uFillTx/>
                <a:latin typeface="Open Sans"/>
                <a:ea typeface="+mn-ea"/>
                <a:cs typeface="+mn-cs"/>
              </a:rPr>
              <a:t>umsk</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命令都被执行，并自动设置掩码改变默认值新的权限将会把旧的覆盖。</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文件目录与权限</a:t>
            </a:r>
          </a:p>
        </p:txBody>
      </p:sp>
    </p:spTree>
    <p:extLst>
      <p:ext uri="{BB962C8B-B14F-4D97-AF65-F5344CB8AC3E}">
        <p14:creationId xmlns:p14="http://schemas.microsoft.com/office/powerpoint/2010/main" val="1986538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179751" y="1844814"/>
            <a:ext cx="9832497" cy="37029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创建连接使用“</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ln”</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命令，常用参数如表。</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972050" y="275999"/>
            <a:ext cx="72199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369332"/>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.10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文件目录管理和权限管理</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4" name="文本框 13">
            <a:extLst>
              <a:ext uri="{FF2B5EF4-FFF2-40B4-BE49-F238E27FC236}">
                <a16:creationId xmlns:a16="http://schemas.microsoft.com/office/drawing/2014/main" id="{38D4B5DE-B04F-488E-B517-ABAC06A1111F}"/>
              </a:ext>
            </a:extLst>
          </p:cNvPr>
          <p:cNvSpPr txBox="1"/>
          <p:nvPr/>
        </p:nvSpPr>
        <p:spPr>
          <a:xfrm>
            <a:off x="5092732" y="2765078"/>
            <a:ext cx="196529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a:t>
            </a: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ln”</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命令的常用参数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1.10.4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使用软连接和硬连接</a:t>
            </a:r>
          </a:p>
        </p:txBody>
      </p:sp>
      <p:pic>
        <p:nvPicPr>
          <p:cNvPr id="3" name="图片 2">
            <a:extLst>
              <a:ext uri="{FF2B5EF4-FFF2-40B4-BE49-F238E27FC236}">
                <a16:creationId xmlns:a16="http://schemas.microsoft.com/office/drawing/2014/main" id="{B687DA60-F1E3-4AD4-BD2E-75E2D64E906E}"/>
              </a:ext>
            </a:extLst>
          </p:cNvPr>
          <p:cNvPicPr>
            <a:picLocks noChangeAspect="1"/>
          </p:cNvPicPr>
          <p:nvPr/>
        </p:nvPicPr>
        <p:blipFill>
          <a:blip r:embed="rId2"/>
          <a:stretch>
            <a:fillRect/>
          </a:stretch>
        </p:blipFill>
        <p:spPr>
          <a:xfrm>
            <a:off x="1543618" y="3209936"/>
            <a:ext cx="9104762" cy="3152381"/>
          </a:xfrm>
          <a:prstGeom prst="rect">
            <a:avLst/>
          </a:prstGeom>
        </p:spPr>
      </p:pic>
    </p:spTree>
    <p:extLst>
      <p:ext uri="{BB962C8B-B14F-4D97-AF65-F5344CB8AC3E}">
        <p14:creationId xmlns:p14="http://schemas.microsoft.com/office/powerpoint/2010/main" val="2420693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352D612-C567-4F59-B99B-74B394D67A8F}"/>
              </a:ext>
            </a:extLst>
          </p:cNvPr>
          <p:cNvSpPr/>
          <p:nvPr/>
        </p:nvSpPr>
        <p:spPr>
          <a:xfrm>
            <a:off x="0" y="2178639"/>
            <a:ext cx="12192000" cy="2997200"/>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en Sans"/>
              <a:ea typeface="+mn-ea"/>
              <a:cs typeface="+mn-cs"/>
            </a:endParaRPr>
          </a:p>
        </p:txBody>
      </p:sp>
      <p:sp>
        <p:nvSpPr>
          <p:cNvPr id="6" name="TextBox 21">
            <a:extLst>
              <a:ext uri="{FF2B5EF4-FFF2-40B4-BE49-F238E27FC236}">
                <a16:creationId xmlns:a16="http://schemas.microsoft.com/office/drawing/2014/main" id="{8C930C76-4380-4F6B-BF54-0EB9C2A5BE2D}"/>
              </a:ext>
            </a:extLst>
          </p:cNvPr>
          <p:cNvSpPr txBox="1"/>
          <p:nvPr/>
        </p:nvSpPr>
        <p:spPr>
          <a:xfrm>
            <a:off x="1635125" y="3429000"/>
            <a:ext cx="9861550" cy="1446550"/>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4    </a:t>
            </a:r>
            <a:r>
              <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操作系统基本配置管理</a:t>
            </a:r>
            <a:endPar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                     </a:t>
            </a:r>
            <a:endParaRPr kumimoji="0" lang="zh-CN" altLang="en-US" sz="4400"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794999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644396"/>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添加新用户时，实际上是修改了账号信息配置文件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/passwd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、账号密码信息文件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/shadow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/home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下为用户创建主目录，并将通用用户模板</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skel</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目录内容复制过来。</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以上命令用于显示用户信息，根据</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/passwd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文件生成</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/shadow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它把复制新用户所有口令从</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/passwd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移到</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/shadow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pic>
        <p:nvPicPr>
          <p:cNvPr id="4" name="图片 3">
            <a:extLst>
              <a:ext uri="{FF2B5EF4-FFF2-40B4-BE49-F238E27FC236}">
                <a16:creationId xmlns:a16="http://schemas.microsoft.com/office/drawing/2014/main" id="{07D65832-FFBB-4891-B588-56292778B08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10025" y="3429000"/>
            <a:ext cx="3959795" cy="883262"/>
          </a:xfrm>
          <a:prstGeom prst="rect">
            <a:avLst/>
          </a:prstGeom>
        </p:spPr>
      </p:pic>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了解用户管理</a:t>
            </a:r>
          </a:p>
        </p:txBody>
      </p:sp>
    </p:spTree>
    <p:extLst>
      <p:ext uri="{BB962C8B-B14F-4D97-AF65-F5344CB8AC3E}">
        <p14:creationId xmlns:p14="http://schemas.microsoft.com/office/powerpoint/2010/main" val="3986423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41780" y="2551084"/>
            <a:ext cx="4158920" cy="2447786"/>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流行的网络操作系统有很多，其中流传较广、影响较大的主要有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UNIX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操作系统、</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Windows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操作系统三大类。其中</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UNIX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操作系统和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操作系统又存在着千丝万缕的联系，所以有时也会统称为类</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UNIX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a:t>
            </a:r>
            <a:endParaRPr kumimoji="0" lang="zh-CN" altLang="zh-CN" sz="16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762375" y="275999"/>
            <a:ext cx="8429625"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3257302" cy="369332"/>
          </a:xfrm>
          <a:prstGeom prst="rect">
            <a:avLst/>
          </a:prstGeom>
        </p:spPr>
        <p:txBody>
          <a:bodyPr wrap="non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 网络操作系统概述</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操作系统与网络操作系统</a:t>
            </a: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stretch>
            <a:fillRect/>
          </a:stretch>
        </p:blipFill>
        <p:spPr>
          <a:xfrm>
            <a:off x="6454982" y="2270215"/>
            <a:ext cx="4295238" cy="3009524"/>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7759830" y="5506157"/>
            <a:ext cx="210807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类</a:t>
            </a:r>
            <a:r>
              <a:rPr kumimoji="0" lang="en-US" altLang="zh-CN" sz="1600" b="0" i="0" u="none" strike="noStrike" kern="1200" cap="none" spc="0" normalizeH="0" baseline="0" noProof="0" dirty="0">
                <a:ln>
                  <a:noFill/>
                </a:ln>
                <a:solidFill>
                  <a:srgbClr val="0070C0"/>
                </a:solidFill>
                <a:effectLst/>
                <a:uLnTx/>
                <a:uFillTx/>
                <a:latin typeface="E-HZ"/>
                <a:ea typeface="+mn-ea"/>
                <a:cs typeface="+mn-cs"/>
              </a:rPr>
              <a:t>UNIX</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大家族</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Tree>
    <p:extLst>
      <p:ext uri="{BB962C8B-B14F-4D97-AF65-F5344CB8AC3E}">
        <p14:creationId xmlns:p14="http://schemas.microsoft.com/office/powerpoint/2010/main" val="4200307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78207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账号信息配置文件：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/passwd</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389675" y="3090446"/>
            <a:ext cx="355417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a:t>
            </a:r>
            <a:r>
              <a:rPr kumimoji="0" lang="en-US" altLang="zh-CN" sz="1600" b="0" i="0" u="none" strike="noStrike" kern="1200" cap="none" spc="40" normalizeH="0" baseline="0" noProof="0" dirty="0" err="1">
                <a:ln>
                  <a:noFill/>
                </a:ln>
                <a:solidFill>
                  <a:srgbClr val="0070C0"/>
                </a:solidFill>
                <a:effectLst/>
                <a:uLnTx/>
                <a:uFillTx/>
                <a:latin typeface="宋体"/>
                <a:ea typeface="+mn-ea"/>
                <a:cs typeface="宋体"/>
              </a:rPr>
              <a:t>etc</a:t>
            </a: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/passwd</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文件用户账号信息字段</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了解用户管理</a:t>
            </a:r>
          </a:p>
        </p:txBody>
      </p:sp>
      <p:pic>
        <p:nvPicPr>
          <p:cNvPr id="3" name="图片 2">
            <a:extLst>
              <a:ext uri="{FF2B5EF4-FFF2-40B4-BE49-F238E27FC236}">
                <a16:creationId xmlns:a16="http://schemas.microsoft.com/office/drawing/2014/main" id="{68B159B2-FA64-4F59-88C9-E1888A69AF17}"/>
              </a:ext>
            </a:extLst>
          </p:cNvPr>
          <p:cNvPicPr>
            <a:picLocks noChangeAspect="1"/>
          </p:cNvPicPr>
          <p:nvPr/>
        </p:nvPicPr>
        <p:blipFill>
          <a:blip r:embed="rId2"/>
          <a:stretch>
            <a:fillRect/>
          </a:stretch>
        </p:blipFill>
        <p:spPr>
          <a:xfrm>
            <a:off x="1572190" y="3537810"/>
            <a:ext cx="9047619" cy="2000000"/>
          </a:xfrm>
          <a:prstGeom prst="rect">
            <a:avLst/>
          </a:prstGeom>
        </p:spPr>
      </p:pic>
    </p:spTree>
    <p:extLst>
      <p:ext uri="{BB962C8B-B14F-4D97-AF65-F5344CB8AC3E}">
        <p14:creationId xmlns:p14="http://schemas.microsoft.com/office/powerpoint/2010/main" val="3512743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66575"/>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账号密码信息文件：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/shadow</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171275" y="2801087"/>
            <a:ext cx="480127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shadow</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文件用户账号信息字段及相应功能描述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了解用户管理</a:t>
            </a:r>
          </a:p>
        </p:txBody>
      </p:sp>
      <p:pic>
        <p:nvPicPr>
          <p:cNvPr id="3" name="图片 2">
            <a:extLst>
              <a:ext uri="{FF2B5EF4-FFF2-40B4-BE49-F238E27FC236}">
                <a16:creationId xmlns:a16="http://schemas.microsoft.com/office/drawing/2014/main" id="{68B159B2-FA64-4F59-88C9-E1888A69AF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0275" y="3183631"/>
            <a:ext cx="8029574" cy="3139446"/>
          </a:xfrm>
          <a:prstGeom prst="rect">
            <a:avLst/>
          </a:prstGeom>
        </p:spPr>
      </p:pic>
    </p:spTree>
    <p:extLst>
      <p:ext uri="{BB962C8B-B14F-4D97-AF65-F5344CB8AC3E}">
        <p14:creationId xmlns:p14="http://schemas.microsoft.com/office/powerpoint/2010/main" val="3947624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1610121"/>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组账号配置文件：</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/group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gshadow</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关于组的操作，实际上是在修改</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/group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文件。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/group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文件记录组信息，每行记录一个组的信息，格式是“组名</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密码</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ＧＩＤ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成员列表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成员之间用逗号隔开</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若需组密码，可执行“</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gpasswd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”命令，组密码存于</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etc</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gshadow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文件中。</a:t>
            </a:r>
            <a:endPar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了解用户管理</a:t>
            </a:r>
          </a:p>
        </p:txBody>
      </p:sp>
      <p:pic>
        <p:nvPicPr>
          <p:cNvPr id="4" name="图片 3">
            <a:extLst>
              <a:ext uri="{FF2B5EF4-FFF2-40B4-BE49-F238E27FC236}">
                <a16:creationId xmlns:a16="http://schemas.microsoft.com/office/drawing/2014/main" id="{DDA2E3DB-07F4-4180-ABB7-CEF005F8E5AE}"/>
              </a:ext>
            </a:extLst>
          </p:cNvPr>
          <p:cNvPicPr>
            <a:picLocks noChangeAspect="1"/>
          </p:cNvPicPr>
          <p:nvPr/>
        </p:nvPicPr>
        <p:blipFill>
          <a:blip r:embed="rId2"/>
          <a:stretch>
            <a:fillRect/>
          </a:stretch>
        </p:blipFill>
        <p:spPr>
          <a:xfrm>
            <a:off x="4010025" y="4427177"/>
            <a:ext cx="3448725" cy="769054"/>
          </a:xfrm>
          <a:prstGeom prst="rect">
            <a:avLst/>
          </a:prstGeom>
        </p:spPr>
      </p:pic>
    </p:spTree>
    <p:extLst>
      <p:ext uri="{BB962C8B-B14F-4D97-AF65-F5344CB8AC3E}">
        <p14:creationId xmlns:p14="http://schemas.microsoft.com/office/powerpoint/2010/main" val="20444636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66575"/>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useradd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命令或“</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passwd”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命令创建用户账号并设置密码</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762500" y="3010191"/>
            <a:ext cx="2143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err="1">
                <a:ln>
                  <a:noFill/>
                </a:ln>
                <a:solidFill>
                  <a:srgbClr val="0070C0"/>
                </a:solidFill>
                <a:effectLst/>
                <a:uLnTx/>
                <a:uFillTx/>
                <a:latin typeface="宋体"/>
                <a:ea typeface="+mn-ea"/>
                <a:cs typeface="宋体"/>
              </a:rPr>
              <a:t>useradd</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命令”参数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用户账号的基本操作</a:t>
            </a:r>
          </a:p>
        </p:txBody>
      </p:sp>
      <p:pic>
        <p:nvPicPr>
          <p:cNvPr id="3" name="图片 2">
            <a:extLst>
              <a:ext uri="{FF2B5EF4-FFF2-40B4-BE49-F238E27FC236}">
                <a16:creationId xmlns:a16="http://schemas.microsoft.com/office/drawing/2014/main" id="{F5B52A37-1594-4BD4-94FE-9B8F5D6B9C3B}"/>
              </a:ext>
            </a:extLst>
          </p:cNvPr>
          <p:cNvPicPr>
            <a:picLocks noChangeAspect="1"/>
          </p:cNvPicPr>
          <p:nvPr/>
        </p:nvPicPr>
        <p:blipFill>
          <a:blip r:embed="rId2"/>
          <a:stretch>
            <a:fillRect/>
          </a:stretch>
        </p:blipFill>
        <p:spPr>
          <a:xfrm>
            <a:off x="1496557" y="3429000"/>
            <a:ext cx="9057143" cy="3152381"/>
          </a:xfrm>
          <a:prstGeom prst="rect">
            <a:avLst/>
          </a:prstGeom>
        </p:spPr>
      </p:pic>
    </p:spTree>
    <p:extLst>
      <p:ext uri="{BB962C8B-B14F-4D97-AF65-F5344CB8AC3E}">
        <p14:creationId xmlns:p14="http://schemas.microsoft.com/office/powerpoint/2010/main" val="577379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usermod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命令修改用户账号属性</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usermod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命令用于改变用户的账号属性，如</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UID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GID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、注释、主日录、</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Shell</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，对应的参数分别是“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-u”“-g”“-c”“-d”“-s”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等，其功能类似于“</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useradd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命令的参数。</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userdel</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命令删除用户账号</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当需要删除用户账号时，使用“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userdel</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–r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用户名”命令，参数“</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表示删除用户账号的同时删除其主目录。</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用户账号的基本操作</a:t>
            </a:r>
          </a:p>
        </p:txBody>
      </p:sp>
    </p:spTree>
    <p:extLst>
      <p:ext uri="{BB962C8B-B14F-4D97-AF65-F5344CB8AC3E}">
        <p14:creationId xmlns:p14="http://schemas.microsoft.com/office/powerpoint/2010/main" val="3522912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组管理</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“创建新的组使用“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groupadd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组名称”命令，“</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usermod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–G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组名称用户名”命令则可以将一个已经存在的用户加入指定组。“</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gpasswd</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命令也可以进行组管理。</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su</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命令切换用户账号和环境</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su</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命令可改变用户身份，不仅省却了退出和重新登录的过程，而且进行服务器远程管理时，为了安全考虑，通常会禁止</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账号远程登录系统，此时需使用普通用户账号远程登录，然后使用“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su</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命令切换到</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root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账号。</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257551" y="275999"/>
            <a:ext cx="893445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用户账号管理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324350" y="5777471"/>
            <a:ext cx="2143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err="1">
                <a:ln>
                  <a:noFill/>
                </a:ln>
                <a:solidFill>
                  <a:srgbClr val="0070C0"/>
                </a:solidFill>
                <a:effectLst/>
                <a:uLnTx/>
                <a:uFillTx/>
                <a:latin typeface="宋体"/>
                <a:ea typeface="+mn-ea"/>
                <a:cs typeface="宋体"/>
              </a:rPr>
              <a:t>useradd</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命令”参数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1.11.2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用户账号的基本操作</a:t>
            </a:r>
          </a:p>
        </p:txBody>
      </p:sp>
    </p:spTree>
    <p:extLst>
      <p:ext uri="{BB962C8B-B14F-4D97-AF65-F5344CB8AC3E}">
        <p14:creationId xmlns:p14="http://schemas.microsoft.com/office/powerpoint/2010/main" val="4192922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2109423"/>
            <a:ext cx="9080023" cy="2859565"/>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CentOS Linux7</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中使用了新的命名方法，新方法的前两位代表接口类型，</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代表以太网，</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wl</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代表无线局域网（</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Wireless Local Area Network</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WLAN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ww</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代表无线广域网（</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Wireless Wide Area Network</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WWAN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）。对于以太网网卡，如果是板载设备，即主板集成网卡，接下来第三位用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onboard</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）表示；如果是插在主板上的总线插槽上的网卡，第三位用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slot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，插槽）表示；如果是外置网卡，用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表示；如果是其他以太网网卡，用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表示。从第四位开始，网卡位置类型不同，编码规则也不同。例如</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es33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en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表示以太网卡，</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表示是插在主板上的总线插槽上的网卡，</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是网卡所在插槽的位置标识。</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5133975" y="275999"/>
            <a:ext cx="7058026"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.12  CentOS Linux7</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的网络接口</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819653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3848100" y="275999"/>
            <a:ext cx="83439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.13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配置网络和主机名</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210050" y="2003956"/>
            <a:ext cx="333375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err="1">
                <a:ln>
                  <a:noFill/>
                </a:ln>
                <a:solidFill>
                  <a:srgbClr val="0070C0"/>
                </a:solidFill>
                <a:effectLst/>
                <a:uLnTx/>
                <a:uFillTx/>
                <a:latin typeface="宋体"/>
                <a:ea typeface="+mn-ea"/>
                <a:cs typeface="宋体"/>
              </a:rPr>
              <a:t>NetworkManager</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服务的管理命令</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3" name="图片 2">
            <a:extLst>
              <a:ext uri="{FF2B5EF4-FFF2-40B4-BE49-F238E27FC236}">
                <a16:creationId xmlns:a16="http://schemas.microsoft.com/office/drawing/2014/main" id="{B891E595-2EC0-47E3-8C47-53A6C5B8DEAF}"/>
              </a:ext>
            </a:extLst>
          </p:cNvPr>
          <p:cNvPicPr>
            <a:picLocks noChangeAspect="1"/>
          </p:cNvPicPr>
          <p:nvPr/>
        </p:nvPicPr>
        <p:blipFill>
          <a:blip r:embed="rId2"/>
          <a:stretch>
            <a:fillRect/>
          </a:stretch>
        </p:blipFill>
        <p:spPr>
          <a:xfrm>
            <a:off x="1419791" y="2443360"/>
            <a:ext cx="9066667" cy="3171429"/>
          </a:xfrm>
          <a:prstGeom prst="rect">
            <a:avLst/>
          </a:prstGeom>
        </p:spPr>
      </p:pic>
    </p:spTree>
    <p:extLst>
      <p:ext uri="{BB962C8B-B14F-4D97-AF65-F5344CB8AC3E}">
        <p14:creationId xmlns:p14="http://schemas.microsoft.com/office/powerpoint/2010/main" val="3730963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64152" y="1723498"/>
            <a:ext cx="9080023" cy="244406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nmtui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文本交互式工具进行网络配置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nmtui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Network Manager Text User Interface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，网络管理图形用户交换工具）是基于命令行的网络配置工具，首先检测</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nmtui</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是否安装，如果未安装，则使用“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yum install Network Manager-tui”</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命令进行安装</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直接编辑配置文件进行网络配置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3848100" y="275999"/>
            <a:ext cx="83439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.13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配置网络和主机名</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324350" y="5777471"/>
            <a:ext cx="2143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修改主机名称结果</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pic>
        <p:nvPicPr>
          <p:cNvPr id="3" name="图片 2">
            <a:extLst>
              <a:ext uri="{FF2B5EF4-FFF2-40B4-BE49-F238E27FC236}">
                <a16:creationId xmlns:a16="http://schemas.microsoft.com/office/drawing/2014/main" id="{64BFB6CF-0656-4D21-B0AB-C71A0E40FAF6}"/>
              </a:ext>
            </a:extLst>
          </p:cNvPr>
          <p:cNvPicPr>
            <a:picLocks noChangeAspect="1"/>
          </p:cNvPicPr>
          <p:nvPr/>
        </p:nvPicPr>
        <p:blipFill>
          <a:blip r:embed="rId2"/>
          <a:stretch>
            <a:fillRect/>
          </a:stretch>
        </p:blipFill>
        <p:spPr>
          <a:xfrm>
            <a:off x="2986424" y="4534424"/>
            <a:ext cx="5380952" cy="895238"/>
          </a:xfrm>
          <a:prstGeom prst="rect">
            <a:avLst/>
          </a:prstGeom>
        </p:spPr>
      </p:pic>
    </p:spTree>
    <p:extLst>
      <p:ext uri="{BB962C8B-B14F-4D97-AF65-F5344CB8AC3E}">
        <p14:creationId xmlns:p14="http://schemas.microsoft.com/office/powerpoint/2010/main" val="21519367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64152" y="1723498"/>
            <a:ext cx="9899173" cy="3655231"/>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问题一</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对操作目标权限不足，导致操作无法正常完成。</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此时，可以根据需要赋予相关权限或者简单地把权限提升到最高。当然，在实际工作中把权限提升到最高很可能导致安全隐患。</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问题二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到目标的网络是畅通的，但是某服务无法连接。</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这通常是因为通信被防火墙拦截。此时可以配置防火墙，打开指定的通信端口，允许信息通过。 更简单的方法是把防火墙服务</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firewalld</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暂时关闭。</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问题三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权限也设置了，防火墙也关闭了，还是操作不成功。</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系统最底层还有一级安全机制，即系统安全策略</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SELinux</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调整</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SELinux</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设置比较复杂，建议暂时关闭</a:t>
            </a:r>
            <a:r>
              <a:rPr kumimoji="0" lang="en-US" altLang="zh-CN" sz="14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SELinux</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6096000" y="275999"/>
            <a:ext cx="60960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.14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暂时关闭安全机制ꎬ 简化练习环境</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6034596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28867"/>
          <a:stretch/>
        </p:blipFill>
        <p:spPr>
          <a:xfrm>
            <a:off x="2806520" y="1979676"/>
            <a:ext cx="6858000" cy="4878324"/>
          </a:xfrm>
          <a:prstGeom prst="rect">
            <a:avLst/>
          </a:prstGeom>
        </p:spPr>
      </p:pic>
      <p:sp>
        <p:nvSpPr>
          <p:cNvPr id="11" name="矩形 10">
            <a:extLst>
              <a:ext uri="{FF2B5EF4-FFF2-40B4-BE49-F238E27FC236}">
                <a16:creationId xmlns:a16="http://schemas.microsoft.com/office/drawing/2014/main" id="{F1D77C0F-FCD1-4F00-AB87-1DC6DAEC9899}"/>
              </a:ext>
            </a:extLst>
          </p:cNvPr>
          <p:cNvSpPr/>
          <p:nvPr/>
        </p:nvSpPr>
        <p:spPr>
          <a:xfrm>
            <a:off x="3850186" y="259726"/>
            <a:ext cx="8341814"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71773" y="143945"/>
            <a:ext cx="3257302" cy="369332"/>
          </a:xfrm>
          <a:prstGeom prst="rect">
            <a:avLst/>
          </a:prstGeom>
        </p:spPr>
        <p:txBody>
          <a:bodyPr wrap="non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 网络操作系统概述</a:t>
            </a: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7" name="TextBox 53"/>
          <p:cNvSpPr txBox="1"/>
          <p:nvPr/>
        </p:nvSpPr>
        <p:spPr>
          <a:xfrm>
            <a:off x="1432254" y="2386076"/>
            <a:ext cx="9606533" cy="124745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1991</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年，芬兰大学生林纳斯在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Minix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操作系统的引导下开发出最初的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1994</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操作系统的核心正式版</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完成，该操作系统逐渐走向普及</a:t>
            </a:r>
            <a:r>
              <a:rPr kumimoji="0" lang="zh-CN" altLang="zh-CN" sz="1800" b="0" i="0" u="none" strike="noStrike" kern="1200" cap="none" spc="0" normalizeH="0" baseline="0" noProof="0" dirty="0">
                <a:ln>
                  <a:noFill/>
                </a:ln>
                <a:solidFill>
                  <a:prstClr val="black"/>
                </a:solidFill>
                <a:effectLst/>
                <a:uLnTx/>
                <a:uFillTx/>
                <a:latin typeface="Open Sans"/>
                <a:ea typeface="+mn-ea"/>
                <a:cs typeface="+mn-cs"/>
              </a:rPr>
              <a:t>。</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目前国内比较有名的发行版有</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Linux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等，国外的有</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Red Hat Linux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Ubuntu Linux</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等。</a:t>
            </a:r>
            <a:endParaRPr kumimoji="0" lang="zh-CN" altLang="zh-CN" sz="1800" b="0" i="0" u="none" strike="noStrike" kern="1200" cap="none" spc="0" normalizeH="0" baseline="0" noProof="0" dirty="0">
              <a:ln>
                <a:noFill/>
              </a:ln>
              <a:solidFill>
                <a:prstClr val="black"/>
              </a:solidFill>
              <a:effectLst/>
              <a:uLnTx/>
              <a:uFillTx/>
              <a:latin typeface="Open Sans"/>
              <a:ea typeface="+mn-ea"/>
              <a:cs typeface="+mn-cs"/>
            </a:endParaRPr>
          </a:p>
        </p:txBody>
      </p:sp>
      <p:sp>
        <p:nvSpPr>
          <p:cNvPr id="9" name="文本框 8">
            <a:extLst>
              <a:ext uri="{FF2B5EF4-FFF2-40B4-BE49-F238E27FC236}">
                <a16:creationId xmlns:a16="http://schemas.microsoft.com/office/drawing/2014/main" id="{21042C9C-CCC0-4885-8813-B456D72E82F4}"/>
              </a:ext>
            </a:extLst>
          </p:cNvPr>
          <p:cNvSpPr txBox="1"/>
          <p:nvPr/>
        </p:nvSpPr>
        <p:spPr>
          <a:xfrm>
            <a:off x="1254255" y="1397466"/>
            <a:ext cx="675627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1.1.2 </a:t>
            </a:r>
            <a:r>
              <a:rPr kumimoji="0" lang="en-US" altLang="zh-CN" sz="2400" b="1"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Ｌｉｎｕｘ 网络操作系统的诞生</a:t>
            </a:r>
          </a:p>
        </p:txBody>
      </p:sp>
    </p:spTree>
    <p:extLst>
      <p:ext uri="{BB962C8B-B14F-4D97-AF65-F5344CB8AC3E}">
        <p14:creationId xmlns:p14="http://schemas.microsoft.com/office/powerpoint/2010/main" val="4184507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78207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安装</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iproute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基本网络管理命令软件包</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CentOS Linux7</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中，默认安装</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iproute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包，不再默认安装</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net-tools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包。</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3819525" y="6049647"/>
            <a:ext cx="4048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net-tools</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包和</a:t>
            </a:r>
            <a:r>
              <a:rPr kumimoji="0" lang="en-US" altLang="zh-CN" sz="1600" b="0" i="0" u="none" strike="noStrike" kern="1200" cap="none" spc="40" normalizeH="0" baseline="0" noProof="0" dirty="0" err="1">
                <a:ln>
                  <a:noFill/>
                </a:ln>
                <a:solidFill>
                  <a:srgbClr val="0070C0"/>
                </a:solidFill>
                <a:effectLst/>
                <a:uLnTx/>
                <a:uFillTx/>
                <a:latin typeface="宋体"/>
                <a:ea typeface="+mn-ea"/>
                <a:cs typeface="宋体"/>
              </a:rPr>
              <a:t>iproute</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包中的命令对照</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err="1">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ip</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命令管理网络</a:t>
            </a:r>
          </a:p>
        </p:txBody>
      </p:sp>
      <p:pic>
        <p:nvPicPr>
          <p:cNvPr id="3" name="图片 2">
            <a:extLst>
              <a:ext uri="{FF2B5EF4-FFF2-40B4-BE49-F238E27FC236}">
                <a16:creationId xmlns:a16="http://schemas.microsoft.com/office/drawing/2014/main" id="{4C60E591-5107-4321-BD4D-DFF483A853ED}"/>
              </a:ext>
            </a:extLst>
          </p:cNvPr>
          <p:cNvPicPr>
            <a:picLocks noChangeAspect="1"/>
          </p:cNvPicPr>
          <p:nvPr/>
        </p:nvPicPr>
        <p:blipFill>
          <a:blip r:embed="rId2"/>
          <a:stretch>
            <a:fillRect/>
          </a:stretch>
        </p:blipFill>
        <p:spPr>
          <a:xfrm>
            <a:off x="4057449" y="2765796"/>
            <a:ext cx="3219048" cy="3180952"/>
          </a:xfrm>
          <a:prstGeom prst="rect">
            <a:avLst/>
          </a:prstGeom>
        </p:spPr>
      </p:pic>
    </p:spTree>
    <p:extLst>
      <p:ext uri="{BB962C8B-B14F-4D97-AF65-F5344CB8AC3E}">
        <p14:creationId xmlns:p14="http://schemas.microsoft.com/office/powerpoint/2010/main" val="652048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4106060"/>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设置和删除</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地址</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更改默认路由</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”命令路由对象的参数可以帮助用户查看网络中的路由数据，并设置用户的路由表。第一个条目是默认的路由条目， 用户可以改动它，使其指向用户所在网络的默认网关。</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562475" y="4146819"/>
            <a:ext cx="4048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查看设置好的</a:t>
            </a: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IP</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地址结果</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err="1">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ip</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命令管理网络</a:t>
            </a:r>
          </a:p>
        </p:txBody>
      </p:sp>
      <p:pic>
        <p:nvPicPr>
          <p:cNvPr id="4" name="图片 3">
            <a:extLst>
              <a:ext uri="{FF2B5EF4-FFF2-40B4-BE49-F238E27FC236}">
                <a16:creationId xmlns:a16="http://schemas.microsoft.com/office/drawing/2014/main" id="{041BCCD4-156A-42D4-8286-F061738B4AB5}"/>
              </a:ext>
            </a:extLst>
          </p:cNvPr>
          <p:cNvPicPr>
            <a:picLocks noChangeAspect="1"/>
          </p:cNvPicPr>
          <p:nvPr/>
        </p:nvPicPr>
        <p:blipFill>
          <a:blip r:embed="rId2"/>
          <a:stretch>
            <a:fillRect/>
          </a:stretch>
        </p:blipFill>
        <p:spPr>
          <a:xfrm>
            <a:off x="3743474" y="2438472"/>
            <a:ext cx="4733333" cy="1533333"/>
          </a:xfrm>
          <a:prstGeom prst="rect">
            <a:avLst/>
          </a:prstGeom>
        </p:spPr>
      </p:pic>
    </p:spTree>
    <p:extLst>
      <p:ext uri="{BB962C8B-B14F-4D97-AF65-F5344CB8AC3E}">
        <p14:creationId xmlns:p14="http://schemas.microsoft.com/office/powerpoint/2010/main" val="2150779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69056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显示网络接口统计数据</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命令还可以显示不同网络接口的统计数据，命令如下。</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查看</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ARP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信息</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地址解析协议（</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Address Resolution Protocol</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ARP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）用于将一个</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地址转换成它对应的物理地址，也就是通常所说的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MAC</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地址。使用“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neigh”</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命令或者“</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neighbour</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命令，用户可以查看接入用户所在局域网的设备的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MAC</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地址。</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err="1">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ip</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命令管理网络</a:t>
            </a:r>
          </a:p>
        </p:txBody>
      </p:sp>
      <p:pic>
        <p:nvPicPr>
          <p:cNvPr id="3" name="图片 2">
            <a:extLst>
              <a:ext uri="{FF2B5EF4-FFF2-40B4-BE49-F238E27FC236}">
                <a16:creationId xmlns:a16="http://schemas.microsoft.com/office/drawing/2014/main" id="{F48F2404-680F-4419-AA70-9495D90E55CF}"/>
              </a:ext>
            </a:extLst>
          </p:cNvPr>
          <p:cNvPicPr>
            <a:picLocks noChangeAspect="1"/>
          </p:cNvPicPr>
          <p:nvPr/>
        </p:nvPicPr>
        <p:blipFill>
          <a:blip r:embed="rId2"/>
          <a:stretch>
            <a:fillRect/>
          </a:stretch>
        </p:blipFill>
        <p:spPr>
          <a:xfrm>
            <a:off x="4970831" y="2970364"/>
            <a:ext cx="2085714" cy="380952"/>
          </a:xfrm>
          <a:prstGeom prst="rect">
            <a:avLst/>
          </a:prstGeom>
        </p:spPr>
      </p:pic>
    </p:spTree>
    <p:extLst>
      <p:ext uri="{BB962C8B-B14F-4D97-AF65-F5344CB8AC3E}">
        <p14:creationId xmlns:p14="http://schemas.microsoft.com/office/powerpoint/2010/main" val="891104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690562"/>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监控网络设备的状态</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命令可以查看网络设备的状态。</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monitor“</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命令允许用户查看网络设备的状态。</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激活和停止网络接口</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可以使用命令来激活和停止某个特定的网络接口</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获取帮助</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当用户不知道某一个特定的选项如何使用时，可以使用“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help”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1.15.1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使用“</a:t>
            </a:r>
            <a:r>
              <a:rPr kumimoji="0" lang="en-US" altLang="zh-CN" sz="2000" b="0" i="0" u="none" strike="noStrike" kern="1200" cap="none" spc="0" normalizeH="0" baseline="0" noProof="0" dirty="0" err="1">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ip</a:t>
            </a: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命令管理网络</a:t>
            </a:r>
          </a:p>
        </p:txBody>
      </p:sp>
    </p:spTree>
    <p:extLst>
      <p:ext uri="{BB962C8B-B14F-4D97-AF65-F5344CB8AC3E}">
        <p14:creationId xmlns:p14="http://schemas.microsoft.com/office/powerpoint/2010/main" val="37510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ping</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”命令检查网络是否通畅或网络连接速度</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２</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”命令显示网络连接、路由表或接口状态</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我们可以通过“</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ss</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”命令查看本机和其他计算机的网络连接信息，包括本机使用的</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P</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地址和端口地址、以及对方使用的</a:t>
            </a:r>
            <a:r>
              <a:rPr kumimoji="0" lang="en-US" altLang="zh-CN" sz="1800" b="0" i="0" u="none" strike="noStrike" kern="1200" cap="none" spc="0" normalizeH="0" baseline="0" noProof="0" dirty="0">
                <a:ln>
                  <a:noFill/>
                </a:ln>
                <a:solidFill>
                  <a:prstClr val="black"/>
                </a:solidFill>
                <a:effectLst/>
                <a:uLnTx/>
                <a:uFillTx/>
                <a:latin typeface="Open Sans"/>
                <a:ea typeface="+mn-ea"/>
                <a:cs typeface="+mn-cs"/>
              </a:rPr>
              <a:t>P</a:t>
            </a:r>
            <a:r>
              <a:rPr kumimoji="0" lang="zh-CN" altLang="en-US" sz="1800" b="0" i="0" u="none" strike="noStrike" kern="1200" cap="none" spc="0" normalizeH="0" baseline="0" noProof="0" dirty="0">
                <a:ln>
                  <a:noFill/>
                </a:ln>
                <a:solidFill>
                  <a:prstClr val="black"/>
                </a:solidFill>
                <a:effectLst/>
                <a:uLnTx/>
                <a:uFillTx/>
                <a:latin typeface="Open Sans"/>
                <a:ea typeface="+mn-ea"/>
                <a:cs typeface="+mn-cs"/>
              </a:rPr>
              <a:t>地址和端口地址。</a:t>
            </a:r>
            <a:endParaRPr kumimoji="0" lang="en-US" altLang="zh-CN" sz="1800" b="0" i="0" u="none" strike="noStrike" kern="1200" cap="none" spc="0" normalizeH="0" baseline="0" noProof="0" dirty="0">
              <a:ln>
                <a:noFill/>
              </a:ln>
              <a:solidFill>
                <a:prstClr val="black"/>
              </a:solidFill>
              <a:effectLst/>
              <a:uLnTx/>
              <a:uFillTx/>
              <a:latin typeface="Open Sans"/>
              <a:ea typeface="+mn-ea"/>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333875" y="6236129"/>
            <a:ext cx="4048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查看设置好的</a:t>
            </a: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IP</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地址结果</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网络检测命令</a:t>
            </a:r>
          </a:p>
        </p:txBody>
      </p:sp>
      <p:pic>
        <p:nvPicPr>
          <p:cNvPr id="3" name="图片 2">
            <a:extLst>
              <a:ext uri="{FF2B5EF4-FFF2-40B4-BE49-F238E27FC236}">
                <a16:creationId xmlns:a16="http://schemas.microsoft.com/office/drawing/2014/main" id="{9775A014-6DE7-42E3-8107-7F08DFFD383D}"/>
              </a:ext>
            </a:extLst>
          </p:cNvPr>
          <p:cNvPicPr>
            <a:picLocks noChangeAspect="1"/>
          </p:cNvPicPr>
          <p:nvPr/>
        </p:nvPicPr>
        <p:blipFill>
          <a:blip r:embed="rId2"/>
          <a:stretch>
            <a:fillRect/>
          </a:stretch>
        </p:blipFill>
        <p:spPr>
          <a:xfrm>
            <a:off x="4667440" y="2530960"/>
            <a:ext cx="3047619" cy="371429"/>
          </a:xfrm>
          <a:prstGeom prst="rect">
            <a:avLst/>
          </a:prstGeom>
        </p:spPr>
      </p:pic>
    </p:spTree>
    <p:extLst>
      <p:ext uri="{BB962C8B-B14F-4D97-AF65-F5344CB8AC3E}">
        <p14:creationId xmlns:p14="http://schemas.microsoft.com/office/powerpoint/2010/main" val="3912874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1613070"/>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常用“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命令参数</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3989625" y="2530960"/>
            <a:ext cx="4048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常用的“</a:t>
            </a:r>
            <a:r>
              <a:rPr kumimoji="0" lang="en-US" altLang="zh-CN" sz="1600" b="0" i="0" u="none" strike="noStrike" kern="1200" cap="none" spc="40" normalizeH="0" baseline="0" noProof="0" dirty="0">
                <a:ln>
                  <a:noFill/>
                </a:ln>
                <a:solidFill>
                  <a:srgbClr val="0070C0"/>
                </a:solidFill>
                <a:effectLst/>
                <a:uLnTx/>
                <a:uFillTx/>
                <a:latin typeface="宋体"/>
                <a:ea typeface="+mn-ea"/>
                <a:cs typeface="宋体"/>
              </a:rPr>
              <a:t>ss”</a:t>
            </a: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命令参数及其功能描述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网络检测命令</a:t>
            </a:r>
          </a:p>
        </p:txBody>
      </p:sp>
      <p:pic>
        <p:nvPicPr>
          <p:cNvPr id="4" name="图片 3">
            <a:extLst>
              <a:ext uri="{FF2B5EF4-FFF2-40B4-BE49-F238E27FC236}">
                <a16:creationId xmlns:a16="http://schemas.microsoft.com/office/drawing/2014/main" id="{03342778-F7D8-40E4-A81E-0D624CBE0A4F}"/>
              </a:ext>
            </a:extLst>
          </p:cNvPr>
          <p:cNvPicPr>
            <a:picLocks noChangeAspect="1"/>
          </p:cNvPicPr>
          <p:nvPr/>
        </p:nvPicPr>
        <p:blipFill>
          <a:blip r:embed="rId2"/>
          <a:stretch>
            <a:fillRect/>
          </a:stretch>
        </p:blipFill>
        <p:spPr>
          <a:xfrm>
            <a:off x="1753165" y="2970364"/>
            <a:ext cx="9057143" cy="2390476"/>
          </a:xfrm>
          <a:prstGeom prst="rect">
            <a:avLst/>
          </a:prstGeom>
        </p:spPr>
      </p:pic>
    </p:spTree>
    <p:extLst>
      <p:ext uri="{BB962C8B-B14F-4D97-AF65-F5344CB8AC3E}">
        <p14:creationId xmlns:p14="http://schemas.microsoft.com/office/powerpoint/2010/main" val="2466282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2444067"/>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traceroute'”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命令探测至目的地址的路由信息</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通过“</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traceroute”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命令，我们可以知道信息从自己的计算机到互联网另一端的主机是走的什么路径。</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traceroute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程序的设计利用的是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ICMP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及</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头部的</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TTL</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字段。</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6" name="文本框 15">
            <a:extLst>
              <a:ext uri="{FF2B5EF4-FFF2-40B4-BE49-F238E27FC236}">
                <a16:creationId xmlns:a16="http://schemas.microsoft.com/office/drawing/2014/main" id="{802B7DF2-FD0A-4A75-B963-FDB42F8D2997}"/>
              </a:ext>
            </a:extLst>
          </p:cNvPr>
          <p:cNvSpPr txBox="1"/>
          <p:nvPr/>
        </p:nvSpPr>
        <p:spPr>
          <a:xfrm>
            <a:off x="4538306" y="5016985"/>
            <a:ext cx="404812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40" normalizeH="0" baseline="0" noProof="0" dirty="0">
                <a:ln>
                  <a:noFill/>
                </a:ln>
                <a:solidFill>
                  <a:srgbClr val="0070C0"/>
                </a:solidFill>
                <a:effectLst/>
                <a:uLnTx/>
                <a:uFillTx/>
                <a:latin typeface="宋体"/>
                <a:ea typeface="+mn-ea"/>
                <a:cs typeface="宋体"/>
              </a:rPr>
              <a:t>追踪路由路径结果</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1.15.2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网络检测命令</a:t>
            </a:r>
          </a:p>
        </p:txBody>
      </p:sp>
      <p:pic>
        <p:nvPicPr>
          <p:cNvPr id="3" name="图片 2">
            <a:extLst>
              <a:ext uri="{FF2B5EF4-FFF2-40B4-BE49-F238E27FC236}">
                <a16:creationId xmlns:a16="http://schemas.microsoft.com/office/drawing/2014/main" id="{199F0AA2-15FC-4DDA-B14D-B0F4CD7BE23F}"/>
              </a:ext>
            </a:extLst>
          </p:cNvPr>
          <p:cNvPicPr>
            <a:picLocks noChangeAspect="1"/>
          </p:cNvPicPr>
          <p:nvPr/>
        </p:nvPicPr>
        <p:blipFill>
          <a:blip r:embed="rId2"/>
          <a:stretch>
            <a:fillRect/>
          </a:stretch>
        </p:blipFill>
        <p:spPr>
          <a:xfrm>
            <a:off x="2881669" y="4181514"/>
            <a:ext cx="5704762" cy="628571"/>
          </a:xfrm>
          <a:prstGeom prst="rect">
            <a:avLst/>
          </a:prstGeom>
        </p:spPr>
      </p:pic>
    </p:spTree>
    <p:extLst>
      <p:ext uri="{BB962C8B-B14F-4D97-AF65-F5344CB8AC3E}">
        <p14:creationId xmlns:p14="http://schemas.microsoft.com/office/powerpoint/2010/main" val="2076790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73677" y="1880823"/>
            <a:ext cx="9080023"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scp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命令在主机之间复制文件</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scp</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就是“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secure copy”</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（安全复制）的意思，是一个在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操作系统下用来进行远程复制文件的命令。</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secure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意味着会进行通信加密，保证传输数据安全。</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wget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命令下载网络文件</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wget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是在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操作系统下开发的开放源代码的软件，具有断点续传功能，同时支持</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FTP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HTTP</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下载方式、代理服务器，设置方便简单，程序小，而且完全免费。</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wget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命令的基本语法如下。</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F1D77C0F-FCD1-4F00-AB87-1DC6DAEC9899}"/>
              </a:ext>
            </a:extLst>
          </p:cNvPr>
          <p:cNvSpPr/>
          <p:nvPr/>
        </p:nvSpPr>
        <p:spPr>
          <a:xfrm>
            <a:off x="4114800" y="275999"/>
            <a:ext cx="8077201"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.15  </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常用的网络管理命令</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8" name="文本框 17">
            <a:extLst>
              <a:ext uri="{FF2B5EF4-FFF2-40B4-BE49-F238E27FC236}">
                <a16:creationId xmlns:a16="http://schemas.microsoft.com/office/drawing/2014/main" id="{9D95732E-22A0-4D0F-953B-EAD7914F13D3}"/>
              </a:ext>
            </a:extLst>
          </p:cNvPr>
          <p:cNvSpPr txBox="1"/>
          <p:nvPr/>
        </p:nvSpPr>
        <p:spPr>
          <a:xfrm>
            <a:off x="962025" y="1194617"/>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1.15.3    </a:t>
            </a:r>
            <a:r>
              <a:rPr kumimoji="0" lang="zh-CN" altLang="en-US" sz="20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文件传输和下载</a:t>
            </a:r>
          </a:p>
        </p:txBody>
      </p:sp>
      <p:pic>
        <p:nvPicPr>
          <p:cNvPr id="4" name="图片 3">
            <a:extLst>
              <a:ext uri="{FF2B5EF4-FFF2-40B4-BE49-F238E27FC236}">
                <a16:creationId xmlns:a16="http://schemas.microsoft.com/office/drawing/2014/main" id="{5F2566A8-B8C9-4093-B570-0D07D6C5D1FF}"/>
              </a:ext>
            </a:extLst>
          </p:cNvPr>
          <p:cNvPicPr>
            <a:picLocks noChangeAspect="1"/>
          </p:cNvPicPr>
          <p:nvPr/>
        </p:nvPicPr>
        <p:blipFill>
          <a:blip r:embed="rId2"/>
          <a:stretch>
            <a:fillRect/>
          </a:stretch>
        </p:blipFill>
        <p:spPr>
          <a:xfrm>
            <a:off x="4591358" y="5098737"/>
            <a:ext cx="2466667" cy="390476"/>
          </a:xfrm>
          <a:prstGeom prst="rect">
            <a:avLst/>
          </a:prstGeom>
        </p:spPr>
      </p:pic>
    </p:spTree>
    <p:extLst>
      <p:ext uri="{BB962C8B-B14F-4D97-AF65-F5344CB8AC3E}">
        <p14:creationId xmlns:p14="http://schemas.microsoft.com/office/powerpoint/2010/main" val="1340898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33000">
              <a:srgbClr val="5877B6"/>
            </a:gs>
            <a:gs pos="100000">
              <a:srgbClr val="465E96"/>
            </a:gs>
          </a:gsLst>
          <a:lin ang="5400000" scaled="0"/>
        </a:gradFill>
        <a:effectLst/>
      </p:bgPr>
    </p:bg>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D035236D-571F-4E36-8D43-B076A39B1BC9}"/>
              </a:ext>
            </a:extLst>
          </p:cNvPr>
          <p:cNvSpPr>
            <a:spLocks/>
          </p:cNvSpPr>
          <p:nvPr/>
        </p:nvSpPr>
        <p:spPr bwMode="auto">
          <a:xfrm>
            <a:off x="5295296" y="0"/>
            <a:ext cx="6896704" cy="6858000"/>
          </a:xfrm>
          <a:custGeom>
            <a:avLst/>
            <a:gdLst>
              <a:gd name="connsiteX0" fmla="*/ 0 w 5172528"/>
              <a:gd name="connsiteY0" fmla="*/ 0 h 5143500"/>
              <a:gd name="connsiteX1" fmla="*/ 5057233 w 5172528"/>
              <a:gd name="connsiteY1" fmla="*/ 0 h 5143500"/>
              <a:gd name="connsiteX2" fmla="*/ 5172528 w 5172528"/>
              <a:gd name="connsiteY2" fmla="*/ 0 h 5143500"/>
              <a:gd name="connsiteX3" fmla="*/ 5172528 w 5172528"/>
              <a:gd name="connsiteY3" fmla="*/ 5143500 h 5143500"/>
              <a:gd name="connsiteX4" fmla="*/ 5170060 w 5172528"/>
              <a:gd name="connsiteY4" fmla="*/ 5143500 h 5143500"/>
              <a:gd name="connsiteX5" fmla="*/ 2422279 w 5172528"/>
              <a:gd name="connsiteY5" fmla="*/ 5143500 h 5143500"/>
              <a:gd name="connsiteX6" fmla="*/ 2157109 w 5172528"/>
              <a:gd name="connsiteY6" fmla="*/ 4979789 h 5143500"/>
              <a:gd name="connsiteX7" fmla="*/ 1200711 w 5172528"/>
              <a:gd name="connsiteY7" fmla="*/ 4759524 h 5143500"/>
              <a:gd name="connsiteX8" fmla="*/ 378388 w 5172528"/>
              <a:gd name="connsiteY8" fmla="*/ 4271367 h 5143500"/>
              <a:gd name="connsiteX9" fmla="*/ 345614 w 5172528"/>
              <a:gd name="connsiteY9" fmla="*/ 3443883 h 5143500"/>
              <a:gd name="connsiteX10" fmla="*/ 768694 w 5172528"/>
              <a:gd name="connsiteY10" fmla="*/ 2702719 h 5143500"/>
              <a:gd name="connsiteX11" fmla="*/ 1194753 w 5172528"/>
              <a:gd name="connsiteY11" fmla="*/ 1163836 h 5143500"/>
              <a:gd name="connsiteX12" fmla="*/ 1188794 w 5172528"/>
              <a:gd name="connsiteY12" fmla="*/ 1151930 h 5143500"/>
              <a:gd name="connsiteX13" fmla="*/ 670372 w 5172528"/>
              <a:gd name="connsiteY13" fmla="*/ 514945 h 5143500"/>
              <a:gd name="connsiteX14" fmla="*/ 32774 w 5172528"/>
              <a:gd name="connsiteY14" fmla="*/ 32742 h 5143500"/>
              <a:gd name="connsiteX15" fmla="*/ 0 w 5172528"/>
              <a:gd name="connsiteY15" fmla="*/ 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2528" h="5143500">
                <a:moveTo>
                  <a:pt x="0" y="0"/>
                </a:moveTo>
                <a:cubicBezTo>
                  <a:pt x="0" y="0"/>
                  <a:pt x="0" y="0"/>
                  <a:pt x="5057233" y="0"/>
                </a:cubicBezTo>
                <a:lnTo>
                  <a:pt x="5172528" y="0"/>
                </a:lnTo>
                <a:lnTo>
                  <a:pt x="5172528" y="5143500"/>
                </a:lnTo>
                <a:lnTo>
                  <a:pt x="5170060" y="5143500"/>
                </a:lnTo>
                <a:cubicBezTo>
                  <a:pt x="4777520" y="5143500"/>
                  <a:pt x="3992440" y="5143500"/>
                  <a:pt x="2422279" y="5143500"/>
                </a:cubicBezTo>
                <a:cubicBezTo>
                  <a:pt x="2344813" y="5080992"/>
                  <a:pt x="2255430" y="5024438"/>
                  <a:pt x="2157109" y="4979789"/>
                </a:cubicBezTo>
                <a:cubicBezTo>
                  <a:pt x="1859166" y="4845844"/>
                  <a:pt x="1522490" y="4827985"/>
                  <a:pt x="1200711" y="4759524"/>
                </a:cubicBezTo>
                <a:cubicBezTo>
                  <a:pt x="878933" y="4694039"/>
                  <a:pt x="542257" y="4557117"/>
                  <a:pt x="378388" y="4271367"/>
                </a:cubicBezTo>
                <a:cubicBezTo>
                  <a:pt x="235375" y="4024313"/>
                  <a:pt x="250273" y="3711774"/>
                  <a:pt x="345614" y="3443883"/>
                </a:cubicBezTo>
                <a:cubicBezTo>
                  <a:pt x="443936" y="3175992"/>
                  <a:pt x="610784" y="2940844"/>
                  <a:pt x="768694" y="2702719"/>
                </a:cubicBezTo>
                <a:cubicBezTo>
                  <a:pt x="1039822" y="2288977"/>
                  <a:pt x="1379477" y="1669852"/>
                  <a:pt x="1194753" y="1163836"/>
                </a:cubicBezTo>
                <a:cubicBezTo>
                  <a:pt x="1191773" y="1157883"/>
                  <a:pt x="1191773" y="1154906"/>
                  <a:pt x="1188794" y="1151930"/>
                </a:cubicBezTo>
                <a:cubicBezTo>
                  <a:pt x="1090472" y="895945"/>
                  <a:pt x="878933" y="684610"/>
                  <a:pt x="670372" y="514945"/>
                </a:cubicBezTo>
                <a:cubicBezTo>
                  <a:pt x="464792" y="348258"/>
                  <a:pt x="235375" y="205383"/>
                  <a:pt x="32774" y="32742"/>
                </a:cubicBezTo>
                <a:cubicBezTo>
                  <a:pt x="20856" y="20836"/>
                  <a:pt x="11918" y="1190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Open Sans"/>
              <a:ea typeface="+mn-ea"/>
              <a:cs typeface="+mn-cs"/>
            </a:endParaRPr>
          </a:p>
        </p:txBody>
      </p:sp>
      <p:pic>
        <p:nvPicPr>
          <p:cNvPr id="3" name="图形 2">
            <a:extLst>
              <a:ext uri="{FF2B5EF4-FFF2-40B4-BE49-F238E27FC236}">
                <a16:creationId xmlns:a16="http://schemas.microsoft.com/office/drawing/2014/main" id="{6B72358E-5066-44AE-966F-C4584C0B71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66060" y="727360"/>
            <a:ext cx="4557485" cy="5145085"/>
          </a:xfrm>
          <a:prstGeom prst="rect">
            <a:avLst/>
          </a:prstGeom>
        </p:spPr>
      </p:pic>
      <p:sp>
        <p:nvSpPr>
          <p:cNvPr id="15" name="TextBox 21">
            <a:extLst>
              <a:ext uri="{FF2B5EF4-FFF2-40B4-BE49-F238E27FC236}">
                <a16:creationId xmlns:a16="http://schemas.microsoft.com/office/drawing/2014/main" id="{FCA8A889-F7F0-4C2F-9809-D0BE99891A69}"/>
              </a:ext>
            </a:extLst>
          </p:cNvPr>
          <p:cNvSpPr txBox="1"/>
          <p:nvPr/>
        </p:nvSpPr>
        <p:spPr>
          <a:xfrm>
            <a:off x="986522" y="3096141"/>
            <a:ext cx="3330954" cy="995209"/>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5867"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rPr>
              <a:t>谢谢观看</a:t>
            </a:r>
            <a:endParaRPr kumimoji="0" lang="id-ID" sz="5867" b="1" i="0" u="none" strike="noStrike" kern="1200" cap="none" spc="0" normalizeH="0" baseline="0" noProof="0" dirty="0">
              <a:ln>
                <a:noFill/>
              </a:ln>
              <a:solidFill>
                <a:prstClr val="white"/>
              </a:solidFill>
              <a:effectLst>
                <a:outerShdw blurRad="254000" dist="101600" dir="5400000" algn="ctr" rotWithShape="0">
                  <a:srgbClr val="000000">
                    <a:alpha val="15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3606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41780" y="2551084"/>
            <a:ext cx="4158920" cy="327506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对于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Windows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操作系统用户，这个假设是</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Windows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用户不知道自己想要什么，也不明白 自己在做什么，更不打算为自己的行为负责。</a:t>
            </a: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而对于</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Linux</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操作系统用户，这个假设恰好相反</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Linux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操作系统用户知道自己想要什么，也明白自己在做什么，并且会为自己的行为负责。</a:t>
            </a:r>
          </a:p>
        </p:txBody>
      </p:sp>
      <p:sp>
        <p:nvSpPr>
          <p:cNvPr id="11" name="矩形 10">
            <a:extLst>
              <a:ext uri="{FF2B5EF4-FFF2-40B4-BE49-F238E27FC236}">
                <a16:creationId xmlns:a16="http://schemas.microsoft.com/office/drawing/2014/main" id="{F1D77C0F-FCD1-4F00-AB87-1DC6DAEC9899}"/>
              </a:ext>
            </a:extLst>
          </p:cNvPr>
          <p:cNvSpPr/>
          <p:nvPr/>
        </p:nvSpPr>
        <p:spPr>
          <a:xfrm>
            <a:off x="7124700" y="275999"/>
            <a:ext cx="506730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.2</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Windows</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操作系统和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Linux</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操作系统的区别</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1.2.1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设计思路不同</a:t>
            </a: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454982" y="2279395"/>
            <a:ext cx="4295238" cy="2991163"/>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6454982" y="5506157"/>
            <a:ext cx="4079668"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对</a:t>
            </a: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Windows</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 操作系统和</a:t>
            </a:r>
            <a:r>
              <a:rPr kumimoji="0" lang="en-US" altLang="zh-CN" sz="1600" b="0" i="0" u="none" strike="noStrike" kern="1200" cap="none" spc="0" normalizeH="0" baseline="0" noProof="0" dirty="0">
                <a:ln>
                  <a:noFill/>
                </a:ln>
                <a:solidFill>
                  <a:srgbClr val="0070C0"/>
                </a:solidFill>
                <a:effectLst/>
                <a:uLnTx/>
                <a:uFillTx/>
                <a:latin typeface="FZHTK--GBK1-0"/>
                <a:ea typeface="+mn-ea"/>
                <a:cs typeface="+mn-cs"/>
              </a:rPr>
              <a:t>Linux</a:t>
            </a: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 操作系统的</a:t>
            </a:r>
            <a:endParaRPr kumimoji="0" lang="en-US" altLang="zh-CN" sz="1600" b="0" i="0" u="none" strike="noStrike" kern="1200" cap="none" spc="0" normalizeH="0" baseline="0" noProof="0" dirty="0">
              <a:ln>
                <a:noFill/>
              </a:ln>
              <a:solidFill>
                <a:srgbClr val="0070C0"/>
              </a:solidFill>
              <a:effectLst/>
              <a:uLnTx/>
              <a:uFillTx/>
              <a:latin typeface="FZHTK--GBK1-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假设所做的形象化描述</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Tree>
    <p:extLst>
      <p:ext uri="{BB962C8B-B14F-4D97-AF65-F5344CB8AC3E}">
        <p14:creationId xmlns:p14="http://schemas.microsoft.com/office/powerpoint/2010/main" val="3973463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3">
            <a:extLst>
              <a:ext uri="{FF2B5EF4-FFF2-40B4-BE49-F238E27FC236}">
                <a16:creationId xmlns:a16="http://schemas.microsoft.com/office/drawing/2014/main" id="{482D7E09-347B-4C0A-8ED1-E7D1CDEF4FFB}"/>
              </a:ext>
            </a:extLst>
          </p:cNvPr>
          <p:cNvSpPr txBox="1"/>
          <p:nvPr/>
        </p:nvSpPr>
        <p:spPr>
          <a:xfrm>
            <a:off x="1441780" y="2599865"/>
            <a:ext cx="4158920" cy="782074"/>
          </a:xfrm>
          <a:prstGeom prst="rect">
            <a:avLst/>
          </a:prstGeom>
          <a:noFill/>
        </p:spPr>
        <p:txBody>
          <a:bodyPr wrap="square" lIns="0" tIns="0" rIns="0" bIns="0"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服务器是所有网络应用和服务的支撑平台。</a:t>
            </a:r>
          </a:p>
        </p:txBody>
      </p:sp>
      <p:sp>
        <p:nvSpPr>
          <p:cNvPr id="11" name="矩形 10">
            <a:extLst>
              <a:ext uri="{FF2B5EF4-FFF2-40B4-BE49-F238E27FC236}">
                <a16:creationId xmlns:a16="http://schemas.microsoft.com/office/drawing/2014/main" id="{F1D77C0F-FCD1-4F00-AB87-1DC6DAEC9899}"/>
              </a:ext>
            </a:extLst>
          </p:cNvPr>
          <p:cNvSpPr/>
          <p:nvPr/>
        </p:nvSpPr>
        <p:spPr>
          <a:xfrm>
            <a:off x="7124700" y="275999"/>
            <a:ext cx="506730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.2</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Windows</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操作系统和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Linux</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操作系统的区别</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1.2.2   Linux</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操作系统的优势</a:t>
            </a:r>
          </a:p>
        </p:txBody>
      </p:sp>
      <p:pic>
        <p:nvPicPr>
          <p:cNvPr id="3" name="图片 2">
            <a:extLst>
              <a:ext uri="{FF2B5EF4-FFF2-40B4-BE49-F238E27FC236}">
                <a16:creationId xmlns:a16="http://schemas.microsoft.com/office/drawing/2014/main" id="{E1742880-7B54-4FDA-92F0-61E5B39F33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454982" y="2792302"/>
            <a:ext cx="4295238" cy="1965348"/>
          </a:xfrm>
          <a:prstGeom prst="rect">
            <a:avLst/>
          </a:prstGeom>
        </p:spPr>
      </p:pic>
      <p:sp>
        <p:nvSpPr>
          <p:cNvPr id="14" name="文本框 13">
            <a:extLst>
              <a:ext uri="{FF2B5EF4-FFF2-40B4-BE49-F238E27FC236}">
                <a16:creationId xmlns:a16="http://schemas.microsoft.com/office/drawing/2014/main" id="{38D4B5DE-B04F-488E-B517-ABAC06A1111F}"/>
              </a:ext>
            </a:extLst>
          </p:cNvPr>
          <p:cNvSpPr txBox="1"/>
          <p:nvPr/>
        </p:nvSpPr>
        <p:spPr>
          <a:xfrm>
            <a:off x="6454982" y="5168146"/>
            <a:ext cx="40796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70C0"/>
                </a:solidFill>
                <a:effectLst/>
                <a:uLnTx/>
                <a:uFillTx/>
                <a:latin typeface="FZHTK--GBK1-0"/>
                <a:ea typeface="+mn-ea"/>
                <a:cs typeface="+mn-cs"/>
              </a:rPr>
              <a:t>服务器</a:t>
            </a:r>
            <a:endParaRPr kumimoji="0" lang="zh-CN" altLang="en-US" sz="1600" b="0" i="0" u="none" strike="noStrike" kern="1200" cap="none" spc="0" normalizeH="0" baseline="0" noProof="0" dirty="0">
              <a:ln>
                <a:noFill/>
              </a:ln>
              <a:solidFill>
                <a:srgbClr val="0070C0"/>
              </a:solidFill>
              <a:effectLst/>
              <a:uLnTx/>
              <a:uFillTx/>
              <a:latin typeface="Open Sans"/>
              <a:ea typeface="+mn-ea"/>
              <a:cs typeface="+mn-cs"/>
            </a:endParaRPr>
          </a:p>
        </p:txBody>
      </p:sp>
      <p:sp>
        <p:nvSpPr>
          <p:cNvPr id="10" name="文本框 9">
            <a:extLst>
              <a:ext uri="{FF2B5EF4-FFF2-40B4-BE49-F238E27FC236}">
                <a16:creationId xmlns:a16="http://schemas.microsoft.com/office/drawing/2014/main" id="{5B7C12CB-5CC6-410E-87B0-B27579A925A7}"/>
              </a:ext>
            </a:extLst>
          </p:cNvPr>
          <p:cNvSpPr txBox="1"/>
          <p:nvPr/>
        </p:nvSpPr>
        <p:spPr>
          <a:xfrm>
            <a:off x="1441780" y="2127341"/>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zh-CN" altLang="en-US" sz="1800" b="0" i="0" u="none" strike="noStrike" kern="1200" cap="none" spc="-810" normalizeH="0" baseline="0" noProof="0" dirty="0">
                <a:ln>
                  <a:noFill/>
                </a:ln>
                <a:solidFill>
                  <a:srgbClr val="00AEEF"/>
                </a:solidFill>
                <a:effectLst/>
                <a:uLnTx/>
                <a:uFillTx/>
                <a:latin typeface="宋体"/>
                <a:ea typeface="+mn-ea"/>
                <a:cs typeface="宋体"/>
              </a:rPr>
              <a:t>１</a:t>
            </a:r>
            <a:r>
              <a:rPr kumimoji="0" lang="en-US" altLang="zh-CN" sz="1800" b="0" i="0" u="none" strike="noStrike" kern="1200" cap="none" spc="-810" normalizeH="0" baseline="0" noProof="0" dirty="0">
                <a:ln>
                  <a:noFill/>
                </a:ln>
                <a:solidFill>
                  <a:srgbClr val="00AEEF"/>
                </a:solidFill>
                <a:effectLst/>
                <a:uLnTx/>
                <a:uFillTx/>
                <a:latin typeface="宋体"/>
                <a:ea typeface="+mn-ea"/>
                <a:cs typeface="宋体"/>
              </a:rPr>
              <a:t>.</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 客</a:t>
            </a:r>
            <a:r>
              <a:rPr kumimoji="0" lang="zh-CN" altLang="en-US" sz="1800" b="0" i="0" u="none" strike="noStrike" kern="1200" cap="none" spc="204" normalizeH="0" baseline="0" noProof="0" dirty="0">
                <a:ln>
                  <a:noFill/>
                </a:ln>
                <a:solidFill>
                  <a:srgbClr val="00AEEF"/>
                </a:solidFill>
                <a:effectLst/>
                <a:uLnTx/>
                <a:uFillTx/>
                <a:latin typeface="宋体"/>
                <a:ea typeface="+mn-ea"/>
                <a:cs typeface="宋体"/>
              </a:rPr>
              <a:t>户</a:t>
            </a:r>
            <a:r>
              <a:rPr kumimoji="0" lang="en-US" altLang="zh-CN" sz="1800" b="0" i="0" u="none" strike="noStrike" kern="1200" cap="none" spc="-430" normalizeH="0" baseline="0" noProof="0" dirty="0">
                <a:ln>
                  <a:noFill/>
                </a:ln>
                <a:solidFill>
                  <a:srgbClr val="00AEEF"/>
                </a:solidFill>
                <a:effectLst/>
                <a:uLnTx/>
                <a:uFillTx/>
                <a:latin typeface="宋体"/>
                <a:ea typeface="+mn-ea"/>
                <a:cs typeface="宋体"/>
              </a:rPr>
              <a:t>/</a:t>
            </a:r>
            <a:r>
              <a:rPr kumimoji="0" lang="zh-CN" altLang="en-US" sz="1800" b="0" i="0" u="none" strike="noStrike" kern="1200" cap="none" spc="-370" normalizeH="0" baseline="0" noProof="0" dirty="0">
                <a:ln>
                  <a:noFill/>
                </a:ln>
                <a:solidFill>
                  <a:srgbClr val="00AEEF"/>
                </a:solidFill>
                <a:effectLst/>
                <a:uLnTx/>
                <a:uFillTx/>
                <a:latin typeface="宋体"/>
                <a:ea typeface="+mn-ea"/>
                <a:cs typeface="宋体"/>
              </a:rPr>
              <a:t> </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服务器模</a:t>
            </a:r>
            <a:r>
              <a:rPr kumimoji="0" lang="zh-CN" altLang="en-US" sz="1800" b="0" i="0" u="none" strike="noStrike" kern="1200" cap="none" spc="15" normalizeH="0" baseline="0" noProof="0" dirty="0">
                <a:ln>
                  <a:noFill/>
                </a:ln>
                <a:solidFill>
                  <a:srgbClr val="00AEEF"/>
                </a:solidFill>
                <a:effectLst/>
                <a:uLnTx/>
                <a:uFillTx/>
                <a:latin typeface="宋体"/>
                <a:ea typeface="+mn-ea"/>
                <a:cs typeface="宋体"/>
              </a:rPr>
              <a:t>式</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6" name="文本框 15">
            <a:extLst>
              <a:ext uri="{FF2B5EF4-FFF2-40B4-BE49-F238E27FC236}">
                <a16:creationId xmlns:a16="http://schemas.microsoft.com/office/drawing/2014/main" id="{B9A9DECC-67AE-470C-947E-001917CA0C7B}"/>
              </a:ext>
            </a:extLst>
          </p:cNvPr>
          <p:cNvSpPr txBox="1"/>
          <p:nvPr/>
        </p:nvSpPr>
        <p:spPr>
          <a:xfrm>
            <a:off x="1441780" y="3580543"/>
            <a:ext cx="6096000" cy="369332"/>
          </a:xfrm>
          <a:prstGeom prst="rect">
            <a:avLst/>
          </a:prstGeom>
          <a:noFill/>
        </p:spPr>
        <p:txBody>
          <a:bodyPr wrap="square">
            <a:spAutoFit/>
          </a:bodyPr>
          <a:lstStyle/>
          <a:p>
            <a:pPr marL="313055"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810" normalizeH="0" baseline="0" noProof="0" dirty="0">
                <a:ln>
                  <a:noFill/>
                </a:ln>
                <a:solidFill>
                  <a:srgbClr val="00AEEF"/>
                </a:solidFill>
                <a:effectLst/>
                <a:uLnTx/>
                <a:uFillTx/>
                <a:latin typeface="宋体"/>
                <a:ea typeface="+mn-ea"/>
                <a:cs typeface="宋体"/>
              </a:rPr>
              <a:t>２</a:t>
            </a:r>
            <a:r>
              <a:rPr kumimoji="0" lang="en-US" altLang="zh-CN" sz="1800" b="0" i="0" u="none" strike="noStrike" kern="1200" cap="none" spc="-810" normalizeH="0" baseline="0" noProof="0" dirty="0">
                <a:ln>
                  <a:noFill/>
                </a:ln>
                <a:solidFill>
                  <a:srgbClr val="00AEEF"/>
                </a:solidFill>
                <a:effectLst/>
                <a:uLnTx/>
                <a:uFillTx/>
                <a:latin typeface="宋体"/>
                <a:ea typeface="+mn-ea"/>
                <a:cs typeface="宋体"/>
              </a:rPr>
              <a:t>.</a:t>
            </a:r>
            <a:r>
              <a:rPr kumimoji="0" lang="zh-CN" altLang="en-US" sz="1800" b="0" i="0" u="none" strike="noStrike" kern="1200" cap="none" spc="-290" normalizeH="0" baseline="0" noProof="0" dirty="0">
                <a:ln>
                  <a:noFill/>
                </a:ln>
                <a:solidFill>
                  <a:srgbClr val="00AEEF"/>
                </a:solidFill>
                <a:effectLst/>
                <a:uLnTx/>
                <a:uFillTx/>
                <a:latin typeface="宋体"/>
                <a:ea typeface="+mn-ea"/>
                <a:cs typeface="宋体"/>
              </a:rPr>
              <a:t> </a:t>
            </a:r>
            <a:r>
              <a:rPr kumimoji="0" lang="zh-CN" altLang="en-US" sz="1800" b="0" i="0" u="none" strike="noStrike" kern="1200" cap="none" spc="-635" normalizeH="0" baseline="0" noProof="0" dirty="0">
                <a:ln>
                  <a:noFill/>
                </a:ln>
                <a:solidFill>
                  <a:srgbClr val="00AEEF"/>
                </a:solidFill>
                <a:effectLst/>
                <a:uLnTx/>
                <a:uFillTx/>
                <a:latin typeface="宋体"/>
                <a:ea typeface="+mn-ea"/>
                <a:cs typeface="宋体"/>
              </a:rPr>
              <a:t>Ｌｉｎｕｘ</a:t>
            </a:r>
            <a:r>
              <a:rPr kumimoji="0" lang="zh-CN" altLang="en-US" sz="1800" b="0" i="0" u="none" strike="noStrike" kern="1200" cap="none" spc="-630" normalizeH="0" baseline="0" noProof="0" dirty="0">
                <a:ln>
                  <a:noFill/>
                </a:ln>
                <a:solidFill>
                  <a:srgbClr val="00AEEF"/>
                </a:solidFill>
                <a:effectLst/>
                <a:uLnTx/>
                <a:uFillTx/>
                <a:latin typeface="宋体"/>
                <a:ea typeface="+mn-ea"/>
                <a:cs typeface="宋体"/>
              </a:rPr>
              <a:t> </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操作系统的优势领</a:t>
            </a:r>
            <a:r>
              <a:rPr kumimoji="0" lang="zh-CN" altLang="en-US" sz="1800" b="0" i="0" u="none" strike="noStrike" kern="1200" cap="none" spc="15" normalizeH="0" baseline="0" noProof="0" dirty="0">
                <a:ln>
                  <a:noFill/>
                </a:ln>
                <a:solidFill>
                  <a:srgbClr val="00AEEF"/>
                </a:solidFill>
                <a:effectLst/>
                <a:uLnTx/>
                <a:uFillTx/>
                <a:latin typeface="宋体"/>
                <a:ea typeface="+mn-ea"/>
                <a:cs typeface="宋体"/>
              </a:rPr>
              <a:t>域</a:t>
            </a:r>
            <a:endParaRPr kumimoji="0" lang="zh-CN" altLang="en-US" sz="1800" b="0" i="0" u="none" strike="noStrike" kern="1200" cap="none" spc="0" normalizeH="0" baseline="0" noProof="0" dirty="0">
              <a:ln>
                <a:noFill/>
              </a:ln>
              <a:solidFill>
                <a:prstClr val="black"/>
              </a:solidFill>
              <a:effectLst/>
              <a:uLnTx/>
              <a:uFillTx/>
              <a:latin typeface="宋体"/>
              <a:ea typeface="+mn-ea"/>
              <a:cs typeface="宋体"/>
            </a:endParaRPr>
          </a:p>
        </p:txBody>
      </p:sp>
      <p:sp>
        <p:nvSpPr>
          <p:cNvPr id="17" name="TextBox 53">
            <a:extLst>
              <a:ext uri="{FF2B5EF4-FFF2-40B4-BE49-F238E27FC236}">
                <a16:creationId xmlns:a16="http://schemas.microsoft.com/office/drawing/2014/main" id="{3718FD3C-948A-409D-A0F4-89B357651A2C}"/>
              </a:ext>
            </a:extLst>
          </p:cNvPr>
          <p:cNvSpPr txBox="1"/>
          <p:nvPr/>
        </p:nvSpPr>
        <p:spPr>
          <a:xfrm>
            <a:off x="1441780" y="4394129"/>
            <a:ext cx="4158920" cy="1613070"/>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服务器还是云服务平台；</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软件开发领域；</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移动端平台；</a:t>
            </a:r>
            <a:endPar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免费、开源、自由。</a:t>
            </a:r>
          </a:p>
        </p:txBody>
      </p:sp>
    </p:spTree>
    <p:extLst>
      <p:ext uri="{BB962C8B-B14F-4D97-AF65-F5344CB8AC3E}">
        <p14:creationId xmlns:p14="http://schemas.microsoft.com/office/powerpoint/2010/main" val="2370113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anim calcmode="lin" valueType="num">
                                      <p:cBhvr>
                                        <p:cTn id="13" dur="500" fill="hold"/>
                                        <p:tgtEl>
                                          <p:spTgt spid="17"/>
                                        </p:tgtEl>
                                        <p:attrNameLst>
                                          <p:attrName>ppt_x</p:attrName>
                                        </p:attrNameLst>
                                      </p:cBhvr>
                                      <p:tavLst>
                                        <p:tav tm="0">
                                          <p:val>
                                            <p:strVal val="#ppt_x"/>
                                          </p:val>
                                        </p:tav>
                                        <p:tav tm="100000">
                                          <p:val>
                                            <p:strVal val="#ppt_x"/>
                                          </p:val>
                                        </p:tav>
                                      </p:tavLst>
                                    </p:anim>
                                    <p:anim calcmode="lin" valueType="num">
                                      <p:cBhvr>
                                        <p:cTn id="1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F1D77C0F-FCD1-4F00-AB87-1DC6DAEC9899}"/>
              </a:ext>
            </a:extLst>
          </p:cNvPr>
          <p:cNvSpPr/>
          <p:nvPr/>
        </p:nvSpPr>
        <p:spPr>
          <a:xfrm>
            <a:off x="7124700" y="275999"/>
            <a:ext cx="5067300" cy="229187"/>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2" name="矩形 11">
            <a:extLst>
              <a:ext uri="{FF2B5EF4-FFF2-40B4-BE49-F238E27FC236}">
                <a16:creationId xmlns:a16="http://schemas.microsoft.com/office/drawing/2014/main" id="{BF183E81-0E95-4955-8462-1D334940F3F8}"/>
              </a:ext>
            </a:extLst>
          </p:cNvPr>
          <p:cNvSpPr/>
          <p:nvPr/>
        </p:nvSpPr>
        <p:spPr>
          <a:xfrm>
            <a:off x="0" y="259726"/>
            <a:ext cx="150663" cy="198893"/>
          </a:xfrm>
          <a:prstGeom prst="rect">
            <a:avLst/>
          </a:prstGeom>
          <a:solidFill>
            <a:srgbClr val="5776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2" b="0" i="0" u="none" strike="noStrike" kern="1200" cap="none" spc="0" normalizeH="0" baseline="0" noProof="0" dirty="0">
              <a:ln>
                <a:noFill/>
              </a:ln>
              <a:solidFill>
                <a:prstClr val="white"/>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id="{48ABBDF3-79EF-4652-A835-A540DAE178E4}"/>
              </a:ext>
            </a:extLst>
          </p:cNvPr>
          <p:cNvSpPr txBox="1"/>
          <p:nvPr/>
        </p:nvSpPr>
        <p:spPr>
          <a:xfrm>
            <a:off x="362248" y="205926"/>
            <a:ext cx="6762452" cy="738664"/>
          </a:xfrm>
          <a:prstGeom prst="rect">
            <a:avLst/>
          </a:prstGeom>
        </p:spPr>
        <p:txBody>
          <a:bodyPr wrap="square" lIns="0" tIns="0" rIns="0" bIns="0">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１</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.2</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Windows</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操作系统和 </a:t>
            </a:r>
            <a:r>
              <a:rPr kumimoji="0" lang="en-US" altLang="zh-CN"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Linux</a:t>
            </a:r>
            <a:r>
              <a:rPr kumimoji="0" lang="zh-CN" altLang="en-US" sz="2400" b="1" i="0" u="none" strike="noStrike" kern="1200" cap="none" spc="0" normalizeH="0" baseline="0" noProof="0" dirty="0">
                <a:ln>
                  <a:noFill/>
                </a:ln>
                <a:gradFill>
                  <a:gsLst>
                    <a:gs pos="100000">
                      <a:srgbClr val="465E96"/>
                    </a:gs>
                    <a:gs pos="0">
                      <a:srgbClr val="5877B6">
                        <a:lumMod val="80000"/>
                        <a:lumOff val="20000"/>
                      </a:srgbClr>
                    </a:gs>
                  </a:gsLst>
                  <a:lin ang="5400000" scaled="0"/>
                </a:gradFill>
                <a:effectLst/>
                <a:uLnTx/>
                <a:uFillTx/>
                <a:latin typeface="微软雅黑" panose="020B0503020204020204" pitchFamily="34" charset="-122"/>
                <a:ea typeface="微软雅黑" panose="020B0503020204020204" pitchFamily="34" charset="-122"/>
                <a:cs typeface="+mn-cs"/>
              </a:rPr>
              <a:t>操作系统的区别</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prstClr val="black">
                  <a:lumMod val="75000"/>
                  <a:lumOff val="25000"/>
                </a:prstClr>
              </a:solidFill>
              <a:effectLst/>
              <a:uLnTx/>
              <a:uFillTx/>
              <a:latin typeface="印品黑体" panose="00000500000000000000" pitchFamily="2" charset="-122"/>
              <a:ea typeface="微软雅黑" panose="020B0503020204020204" pitchFamily="34" charset="-122"/>
              <a:cs typeface="+mn-cs"/>
              <a:sym typeface="Arial" panose="020B0604020202020204" pitchFamily="34" charset="0"/>
            </a:endParaRPr>
          </a:p>
        </p:txBody>
      </p:sp>
      <p:sp>
        <p:nvSpPr>
          <p:cNvPr id="8" name="文本框 7">
            <a:extLst>
              <a:ext uri="{FF2B5EF4-FFF2-40B4-BE49-F238E27FC236}">
                <a16:creationId xmlns:a16="http://schemas.microsoft.com/office/drawing/2014/main" id="{2FF0A3F5-3820-4750-92E0-4DD1DAB52108}"/>
              </a:ext>
            </a:extLst>
          </p:cNvPr>
          <p:cNvSpPr txBox="1"/>
          <p:nvPr/>
        </p:nvSpPr>
        <p:spPr>
          <a:xfrm>
            <a:off x="1254255" y="1397466"/>
            <a:ext cx="713727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1.2.3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为什么 </a:t>
            </a: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Windows</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服务器仍很普遍</a:t>
            </a:r>
          </a:p>
        </p:txBody>
      </p:sp>
      <p:sp>
        <p:nvSpPr>
          <p:cNvPr id="10" name="文本框 9">
            <a:extLst>
              <a:ext uri="{FF2B5EF4-FFF2-40B4-BE49-F238E27FC236}">
                <a16:creationId xmlns:a16="http://schemas.microsoft.com/office/drawing/2014/main" id="{5B7C12CB-5CC6-410E-87B0-B27579A925A7}"/>
              </a:ext>
            </a:extLst>
          </p:cNvPr>
          <p:cNvSpPr txBox="1"/>
          <p:nvPr/>
        </p:nvSpPr>
        <p:spPr>
          <a:xfrm>
            <a:off x="1441780" y="2127341"/>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1.</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程序兼容性</a:t>
            </a:r>
          </a:p>
        </p:txBody>
      </p:sp>
      <p:sp>
        <p:nvSpPr>
          <p:cNvPr id="17" name="TextBox 53">
            <a:extLst>
              <a:ext uri="{FF2B5EF4-FFF2-40B4-BE49-F238E27FC236}">
                <a16:creationId xmlns:a16="http://schemas.microsoft.com/office/drawing/2014/main" id="{3718FD3C-948A-409D-A0F4-89B357651A2C}"/>
              </a:ext>
            </a:extLst>
          </p:cNvPr>
          <p:cNvSpPr txBox="1"/>
          <p:nvPr/>
        </p:nvSpPr>
        <p:spPr>
          <a:xfrm>
            <a:off x="1794205" y="4499007"/>
            <a:ext cx="4158920" cy="2224070"/>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航空交通控制系统；</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汽车；</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移动终端领域；</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超级计算机领域；</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网站和服务器领域；</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在云计算、 大数据领域；</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大多数互联网公司的服务器。</a:t>
            </a:r>
          </a:p>
        </p:txBody>
      </p:sp>
      <p:sp>
        <p:nvSpPr>
          <p:cNvPr id="18" name="文本框 17">
            <a:extLst>
              <a:ext uri="{FF2B5EF4-FFF2-40B4-BE49-F238E27FC236}">
                <a16:creationId xmlns:a16="http://schemas.microsoft.com/office/drawing/2014/main" id="{59562D4D-1A48-4ED9-A6F9-3E4184CF4C06}"/>
              </a:ext>
            </a:extLst>
          </p:cNvPr>
          <p:cNvSpPr txBox="1"/>
          <p:nvPr/>
        </p:nvSpPr>
        <p:spPr>
          <a:xfrm>
            <a:off x="1441780" y="2691180"/>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2.</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性能稳定性</a:t>
            </a:r>
          </a:p>
        </p:txBody>
      </p:sp>
      <p:sp>
        <p:nvSpPr>
          <p:cNvPr id="19" name="文本框 18">
            <a:extLst>
              <a:ext uri="{FF2B5EF4-FFF2-40B4-BE49-F238E27FC236}">
                <a16:creationId xmlns:a16="http://schemas.microsoft.com/office/drawing/2014/main" id="{934812D4-D05C-41FB-8713-E18C96968F95}"/>
              </a:ext>
            </a:extLst>
          </p:cNvPr>
          <p:cNvSpPr txBox="1"/>
          <p:nvPr/>
        </p:nvSpPr>
        <p:spPr>
          <a:xfrm>
            <a:off x="1441780" y="3190629"/>
            <a:ext cx="6096000" cy="369332"/>
          </a:xfrm>
          <a:prstGeom prst="rect">
            <a:avLst/>
          </a:prstGeom>
          <a:noFill/>
        </p:spPr>
        <p:txBody>
          <a:bodyPr wrap="square">
            <a:spAutoFit/>
          </a:bodyPr>
          <a:lstStyle/>
          <a:p>
            <a:pPr marL="313055" marR="0" lvl="0" indent="0" algn="l" defTabSz="914400" rtl="0" eaLnBrk="1" fontAlgn="auto" latinLnBrk="0" hangingPunct="1">
              <a:lnSpc>
                <a:spcPct val="100000"/>
              </a:lnSpc>
              <a:spcBef>
                <a:spcPts val="1675"/>
              </a:spcBef>
              <a:spcAft>
                <a:spcPts val="0"/>
              </a:spcAft>
              <a:buClrTx/>
              <a:buSzTx/>
              <a:buFontTx/>
              <a:buNone/>
              <a:tabLst/>
              <a:defRPr/>
            </a:pPr>
            <a:r>
              <a:rPr kumimoji="0" lang="en-US" altLang="zh-CN" sz="1800" b="0" i="0" u="none" strike="noStrike" kern="1200" cap="none" spc="40" normalizeH="0" baseline="0" noProof="0" dirty="0">
                <a:ln>
                  <a:noFill/>
                </a:ln>
                <a:solidFill>
                  <a:srgbClr val="00AEEF"/>
                </a:solidFill>
                <a:effectLst/>
                <a:uLnTx/>
                <a:uFillTx/>
                <a:latin typeface="宋体"/>
                <a:ea typeface="+mn-ea"/>
                <a:cs typeface="宋体"/>
              </a:rPr>
              <a:t>3.</a:t>
            </a:r>
            <a:r>
              <a:rPr kumimoji="0" lang="zh-CN" altLang="en-US" sz="1800" b="0" i="0" u="none" strike="noStrike" kern="1200" cap="none" spc="40" normalizeH="0" baseline="0" noProof="0" dirty="0">
                <a:ln>
                  <a:noFill/>
                </a:ln>
                <a:solidFill>
                  <a:srgbClr val="00AEEF"/>
                </a:solidFill>
                <a:effectLst/>
                <a:uLnTx/>
                <a:uFillTx/>
                <a:latin typeface="宋体"/>
                <a:ea typeface="+mn-ea"/>
                <a:cs typeface="宋体"/>
              </a:rPr>
              <a:t>成本对比</a:t>
            </a:r>
          </a:p>
        </p:txBody>
      </p:sp>
      <p:pic>
        <p:nvPicPr>
          <p:cNvPr id="20" name="图形 19">
            <a:extLst>
              <a:ext uri="{FF2B5EF4-FFF2-40B4-BE49-F238E27FC236}">
                <a16:creationId xmlns:a16="http://schemas.microsoft.com/office/drawing/2014/main" id="{BE47172A-5751-41AD-8021-B7A134E2013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56758" y="2079716"/>
            <a:ext cx="3603183" cy="4017763"/>
          </a:xfrm>
          <a:prstGeom prst="rect">
            <a:avLst/>
          </a:prstGeom>
        </p:spPr>
      </p:pic>
      <p:sp>
        <p:nvSpPr>
          <p:cNvPr id="21" name="文本框 20">
            <a:extLst>
              <a:ext uri="{FF2B5EF4-FFF2-40B4-BE49-F238E27FC236}">
                <a16:creationId xmlns:a16="http://schemas.microsoft.com/office/drawing/2014/main" id="{92CBF178-8202-4FBF-A97E-CB2A15D0B525}"/>
              </a:ext>
            </a:extLst>
          </p:cNvPr>
          <p:cNvSpPr txBox="1"/>
          <p:nvPr/>
        </p:nvSpPr>
        <p:spPr>
          <a:xfrm>
            <a:off x="1254255" y="3935168"/>
            <a:ext cx="713727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1.2.4  </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我们身边的</a:t>
            </a:r>
            <a:r>
              <a:rPr kumimoji="0" lang="en-US" altLang="zh-CN"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Linux</a:t>
            </a:r>
            <a:r>
              <a:rPr kumimoji="0" lang="zh-CN" altLang="en-US" sz="2400" b="0" i="0" u="none" strike="noStrike" kern="1200" cap="none" spc="0" normalizeH="0" baseline="0" noProof="0" dirty="0">
                <a:ln>
                  <a:noFill/>
                </a:ln>
                <a:solidFill>
                  <a:srgbClr val="5776B5"/>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操作系统</a:t>
            </a:r>
          </a:p>
        </p:txBody>
      </p:sp>
    </p:spTree>
    <p:extLst>
      <p:ext uri="{BB962C8B-B14F-4D97-AF65-F5344CB8AC3E}">
        <p14:creationId xmlns:p14="http://schemas.microsoft.com/office/powerpoint/2010/main" val="8762199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 Theme">
  <a:themeElements>
    <a:clrScheme name="Pro House">
      <a:dk1>
        <a:sysClr val="windowText" lastClr="000000"/>
      </a:dk1>
      <a:lt1>
        <a:sysClr val="window" lastClr="FFFFFF"/>
      </a:lt1>
      <a:dk2>
        <a:srgbClr val="44546A"/>
      </a:dk2>
      <a:lt2>
        <a:srgbClr val="E7E6E6"/>
      </a:lt2>
      <a:accent1>
        <a:srgbClr val="D92751"/>
      </a:accent1>
      <a:accent2>
        <a:srgbClr val="D8D8D8"/>
      </a:accent2>
      <a:accent3>
        <a:srgbClr val="BFBFBF"/>
      </a:accent3>
      <a:accent4>
        <a:srgbClr val="A5A5A5"/>
      </a:accent4>
      <a:accent5>
        <a:srgbClr val="BFBFBF"/>
      </a:accent5>
      <a:accent6>
        <a:srgbClr val="D8D8D8"/>
      </a:accent6>
      <a:hlink>
        <a:srgbClr val="0563C1"/>
      </a:hlink>
      <a:folHlink>
        <a:srgbClr val="954F72"/>
      </a:folHlink>
    </a:clrScheme>
    <a:fontScheme name="Pro House">
      <a:majorFont>
        <a:latin typeface="Roboto Medium"/>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4382</Words>
  <Application>Microsoft Office PowerPoint</Application>
  <PresentationFormat>宽屏</PresentationFormat>
  <Paragraphs>384</Paragraphs>
  <Slides>68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68</vt:i4>
      </vt:variant>
    </vt:vector>
  </HeadingPairs>
  <TitlesOfParts>
    <vt:vector size="79" baseType="lpstr">
      <vt:lpstr>E-HZ</vt:lpstr>
      <vt:lpstr>FZHTK--GBK1-0</vt:lpstr>
      <vt:lpstr>宋体</vt:lpstr>
      <vt:lpstr>微软雅黑</vt:lpstr>
      <vt:lpstr>印品黑体</vt:lpstr>
      <vt:lpstr>Arial</vt:lpstr>
      <vt:lpstr>Open Sans</vt:lpstr>
      <vt:lpstr>Roboto Medium</vt:lpstr>
      <vt:lpstr>Times New Roman</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Lu</dc:creator>
  <cp:lastModifiedBy>Lu</cp:lastModifiedBy>
  <cp:revision>1</cp:revision>
  <dcterms:created xsi:type="dcterms:W3CDTF">2022-04-21T06:56:21Z</dcterms:created>
  <dcterms:modified xsi:type="dcterms:W3CDTF">2022-04-21T06:57:12Z</dcterms:modified>
</cp:coreProperties>
</file>